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309" r:id="rId4"/>
    <p:sldId id="258" r:id="rId5"/>
    <p:sldId id="315" r:id="rId6"/>
    <p:sldId id="319" r:id="rId7"/>
    <p:sldId id="320" r:id="rId8"/>
    <p:sldId id="259" r:id="rId9"/>
    <p:sldId id="260" r:id="rId10"/>
    <p:sldId id="261" r:id="rId11"/>
    <p:sldId id="374" r:id="rId12"/>
    <p:sldId id="271" r:id="rId13"/>
    <p:sldId id="274" r:id="rId14"/>
    <p:sldId id="272" r:id="rId15"/>
    <p:sldId id="273" r:id="rId16"/>
    <p:sldId id="275" r:id="rId17"/>
    <p:sldId id="280" r:id="rId18"/>
    <p:sldId id="366" r:id="rId19"/>
    <p:sldId id="339" r:id="rId20"/>
    <p:sldId id="279" r:id="rId21"/>
    <p:sldId id="318" r:id="rId22"/>
    <p:sldId id="278" r:id="rId23"/>
    <p:sldId id="277" r:id="rId24"/>
    <p:sldId id="377" r:id="rId25"/>
    <p:sldId id="276" r:id="rId26"/>
    <p:sldId id="375" r:id="rId27"/>
    <p:sldId id="281" r:id="rId28"/>
    <p:sldId id="335" r:id="rId29"/>
    <p:sldId id="337" r:id="rId30"/>
    <p:sldId id="340" r:id="rId31"/>
    <p:sldId id="341" r:id="rId32"/>
    <p:sldId id="282" r:id="rId33"/>
    <p:sldId id="336" r:id="rId34"/>
    <p:sldId id="283" r:id="rId35"/>
    <p:sldId id="342" r:id="rId36"/>
    <p:sldId id="343" r:id="rId37"/>
    <p:sldId id="344" r:id="rId38"/>
    <p:sldId id="345" r:id="rId39"/>
    <p:sldId id="360" r:id="rId40"/>
    <p:sldId id="284" r:id="rId41"/>
    <p:sldId id="346" r:id="rId42"/>
    <p:sldId id="347" r:id="rId43"/>
    <p:sldId id="285" r:id="rId44"/>
    <p:sldId id="286" r:id="rId45"/>
    <p:sldId id="290" r:id="rId46"/>
    <p:sldId id="349" r:id="rId47"/>
    <p:sldId id="291" r:id="rId48"/>
    <p:sldId id="348" r:id="rId49"/>
    <p:sldId id="292" r:id="rId50"/>
    <p:sldId id="293" r:id="rId51"/>
    <p:sldId id="350" r:id="rId52"/>
    <p:sldId id="351" r:id="rId53"/>
    <p:sldId id="294" r:id="rId54"/>
    <p:sldId id="376" r:id="rId55"/>
    <p:sldId id="295" r:id="rId56"/>
    <p:sldId id="302" r:id="rId57"/>
    <p:sldId id="301" r:id="rId58"/>
    <p:sldId id="300" r:id="rId59"/>
    <p:sldId id="299" r:id="rId60"/>
    <p:sldId id="362" r:id="rId61"/>
    <p:sldId id="361" r:id="rId62"/>
    <p:sldId id="364" r:id="rId63"/>
    <p:sldId id="298" r:id="rId64"/>
    <p:sldId id="363" r:id="rId65"/>
    <p:sldId id="359" r:id="rId66"/>
    <p:sldId id="380" r:id="rId67"/>
    <p:sldId id="381" r:id="rId68"/>
    <p:sldId id="382" r:id="rId69"/>
    <p:sldId id="365" r:id="rId70"/>
    <p:sldId id="297" r:id="rId71"/>
    <p:sldId id="296" r:id="rId72"/>
    <p:sldId id="303" r:id="rId73"/>
    <p:sldId id="378" r:id="rId74"/>
    <p:sldId id="355" r:id="rId75"/>
    <p:sldId id="353" r:id="rId76"/>
    <p:sldId id="354" r:id="rId77"/>
    <p:sldId id="356" r:id="rId78"/>
    <p:sldId id="357" r:id="rId79"/>
    <p:sldId id="304" r:id="rId80"/>
    <p:sldId id="305" r:id="rId81"/>
    <p:sldId id="287" r:id="rId82"/>
    <p:sldId id="306" r:id="rId83"/>
    <p:sldId id="288" r:id="rId84"/>
    <p:sldId id="307" r:id="rId85"/>
    <p:sldId id="308" r:id="rId86"/>
    <p:sldId id="379" r:id="rId87"/>
    <p:sldId id="322" r:id="rId88"/>
    <p:sldId id="368" r:id="rId89"/>
    <p:sldId id="321" r:id="rId90"/>
    <p:sldId id="370" r:id="rId91"/>
    <p:sldId id="371" r:id="rId92"/>
    <p:sldId id="270" r:id="rId93"/>
    <p:sldId id="317" r:id="rId94"/>
    <p:sldId id="324" r:id="rId95"/>
    <p:sldId id="311" r:id="rId96"/>
    <p:sldId id="312" r:id="rId97"/>
    <p:sldId id="313" r:id="rId98"/>
    <p:sldId id="325" r:id="rId99"/>
    <p:sldId id="314" r:id="rId100"/>
    <p:sldId id="326" r:id="rId101"/>
    <p:sldId id="328" r:id="rId102"/>
    <p:sldId id="329" r:id="rId103"/>
    <p:sldId id="330" r:id="rId104"/>
    <p:sldId id="331" r:id="rId105"/>
    <p:sldId id="332" r:id="rId106"/>
    <p:sldId id="333" r:id="rId107"/>
    <p:sldId id="334" r:id="rId108"/>
    <p:sldId id="338" r:id="rId109"/>
    <p:sldId id="367" r:id="rId110"/>
    <p:sldId id="372" r:id="rId111"/>
    <p:sldId id="373" r:id="rId11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>
        <p:scale>
          <a:sx n="114" d="100"/>
          <a:sy n="114" d="100"/>
        </p:scale>
        <p:origin x="-1530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9C867-76D5-4A34-BF7E-F853B8F7AB93}" type="datetimeFigureOut">
              <a:rPr lang="uk-UA" smtClean="0"/>
              <a:pPr/>
              <a:t>09.03.2016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21398-5EE1-4487-AC9C-16B3E01322B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9C867-76D5-4A34-BF7E-F853B8F7AB93}" type="datetimeFigureOut">
              <a:rPr lang="uk-UA" smtClean="0"/>
              <a:pPr/>
              <a:t>09.03.2016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21398-5EE1-4487-AC9C-16B3E01322B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9C867-76D5-4A34-BF7E-F853B8F7AB93}" type="datetimeFigureOut">
              <a:rPr lang="uk-UA" smtClean="0"/>
              <a:pPr/>
              <a:t>09.03.2016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21398-5EE1-4487-AC9C-16B3E01322B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uk-UA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C7EA7-56B8-47C1-B8FD-FA097333C10B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9C867-76D5-4A34-BF7E-F853B8F7AB93}" type="datetimeFigureOut">
              <a:rPr lang="uk-UA" smtClean="0"/>
              <a:pPr/>
              <a:t>09.03.2016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21398-5EE1-4487-AC9C-16B3E01322B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9C867-76D5-4A34-BF7E-F853B8F7AB93}" type="datetimeFigureOut">
              <a:rPr lang="uk-UA" smtClean="0"/>
              <a:pPr/>
              <a:t>09.03.2016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21398-5EE1-4487-AC9C-16B3E01322B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9C867-76D5-4A34-BF7E-F853B8F7AB93}" type="datetimeFigureOut">
              <a:rPr lang="uk-UA" smtClean="0"/>
              <a:pPr/>
              <a:t>09.03.2016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21398-5EE1-4487-AC9C-16B3E01322B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9C867-76D5-4A34-BF7E-F853B8F7AB93}" type="datetimeFigureOut">
              <a:rPr lang="uk-UA" smtClean="0"/>
              <a:pPr/>
              <a:t>09.03.2016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21398-5EE1-4487-AC9C-16B3E01322B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9C867-76D5-4A34-BF7E-F853B8F7AB93}" type="datetimeFigureOut">
              <a:rPr lang="uk-UA" smtClean="0"/>
              <a:pPr/>
              <a:t>09.03.2016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21398-5EE1-4487-AC9C-16B3E01322B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9C867-76D5-4A34-BF7E-F853B8F7AB93}" type="datetimeFigureOut">
              <a:rPr lang="uk-UA" smtClean="0"/>
              <a:pPr/>
              <a:t>09.03.2016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21398-5EE1-4487-AC9C-16B3E01322B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9C867-76D5-4A34-BF7E-F853B8F7AB93}" type="datetimeFigureOut">
              <a:rPr lang="uk-UA" smtClean="0"/>
              <a:pPr/>
              <a:t>09.03.2016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21398-5EE1-4487-AC9C-16B3E01322B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9C867-76D5-4A34-BF7E-F853B8F7AB93}" type="datetimeFigureOut">
              <a:rPr lang="uk-UA" smtClean="0"/>
              <a:pPr/>
              <a:t>09.03.2016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21398-5EE1-4487-AC9C-16B3E01322B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alphaModFix amt="65000"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9C867-76D5-4A34-BF7E-F853B8F7AB93}" type="datetimeFigureOut">
              <a:rPr lang="uk-UA" smtClean="0"/>
              <a:pPr/>
              <a:t>09.03.2016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21398-5EE1-4487-AC9C-16B3E01322BA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2736303"/>
          </a:xfrm>
        </p:spPr>
        <p:txBody>
          <a:bodyPr>
            <a:noAutofit/>
          </a:bodyPr>
          <a:lstStyle/>
          <a:p>
            <a:r>
              <a:rPr lang="uk-UA" sz="4800" b="1" dirty="0"/>
              <a:t>Рельєф Українських </a:t>
            </a:r>
            <a:r>
              <a:rPr lang="uk-UA" sz="4800" b="1" dirty="0" smtClean="0"/>
              <a:t>Карпат: морфоструктура і </a:t>
            </a:r>
            <a:r>
              <a:rPr lang="uk-UA" sz="4800" b="1" dirty="0" err="1" smtClean="0"/>
              <a:t>морфоскульптура</a:t>
            </a:r>
            <a:r>
              <a:rPr lang="uk-UA" sz="4800" b="1" dirty="0" smtClean="0"/>
              <a:t>, природоохоронна оцінка</a:t>
            </a:r>
            <a:endParaRPr lang="uk-UA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345704"/>
          </a:xfrm>
        </p:spPr>
        <p:txBody>
          <a:bodyPr/>
          <a:lstStyle/>
          <a:p>
            <a:r>
              <a:rPr lang="uk-UA" b="1" dirty="0" smtClean="0">
                <a:solidFill>
                  <a:schemeClr val="tx1"/>
                </a:solidFill>
              </a:rPr>
              <a:t>проф. Ярослав Кравчук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78694"/>
            <a:ext cx="8229600" cy="562074"/>
          </a:xfrm>
        </p:spPr>
        <p:txBody>
          <a:bodyPr>
            <a:noAutofit/>
          </a:bodyPr>
          <a:lstStyle/>
          <a:p>
            <a:pPr algn="l"/>
            <a:r>
              <a:rPr lang="uk-UA" sz="4800" b="1" dirty="0" err="1" smtClean="0"/>
              <a:t>Передкарпатська</a:t>
            </a:r>
            <a:r>
              <a:rPr lang="uk-UA" sz="4800" b="1" dirty="0" smtClean="0"/>
              <a:t> височина</a:t>
            </a:r>
            <a:endParaRPr lang="uk-UA" sz="4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44824"/>
            <a:ext cx="8568952" cy="4680520"/>
          </a:xfrm>
        </p:spPr>
        <p:txBody>
          <a:bodyPr/>
          <a:lstStyle/>
          <a:p>
            <a:pPr marL="0" indent="0">
              <a:buNone/>
            </a:pPr>
            <a:r>
              <a:rPr lang="uk-UA" i="1" dirty="0" err="1"/>
              <a:t>Передкарпатська</a:t>
            </a:r>
            <a:r>
              <a:rPr lang="uk-UA" i="1" dirty="0"/>
              <a:t> височина</a:t>
            </a:r>
            <a:r>
              <a:rPr lang="uk-UA" dirty="0"/>
              <a:t> крайового прогину є </a:t>
            </a:r>
            <a:r>
              <a:rPr lang="uk-UA" dirty="0" err="1"/>
              <a:t>зворотньою</a:t>
            </a:r>
            <a:r>
              <a:rPr lang="uk-UA" dirty="0"/>
              <a:t>, незгідною </a:t>
            </a:r>
            <a:r>
              <a:rPr lang="uk-UA" dirty="0" smtClean="0"/>
              <a:t>морфоструктурою, </a:t>
            </a:r>
            <a:r>
              <a:rPr lang="uk-UA" dirty="0"/>
              <a:t>хоча деталі рельєфу відображають пряму </a:t>
            </a:r>
            <a:r>
              <a:rPr lang="uk-UA" dirty="0" err="1"/>
              <a:t>оротектоніку</a:t>
            </a:r>
            <a:r>
              <a:rPr lang="uk-UA" dirty="0"/>
              <a:t>. Максимальні абсолютні висоти зосереджені в </a:t>
            </a:r>
            <a:r>
              <a:rPr lang="uk-UA" dirty="0" err="1"/>
              <a:t>Пригорганському</a:t>
            </a:r>
            <a:r>
              <a:rPr lang="uk-UA" dirty="0"/>
              <a:t> </a:t>
            </a:r>
            <a:r>
              <a:rPr lang="uk-UA" dirty="0" smtClean="0"/>
              <a:t>(Центральному</a:t>
            </a:r>
            <a:r>
              <a:rPr lang="uk-UA" dirty="0"/>
              <a:t>) Передкарпатті і приурочені до межиріччя </a:t>
            </a:r>
            <a:r>
              <a:rPr lang="uk-UA" dirty="0" err="1"/>
              <a:t>Лімниці–Бистриці</a:t>
            </a:r>
            <a:r>
              <a:rPr lang="uk-UA" dirty="0"/>
              <a:t> </a:t>
            </a:r>
            <a:r>
              <a:rPr lang="uk-UA" dirty="0" err="1"/>
              <a:t>Солотвинської–Бистриці</a:t>
            </a:r>
            <a:r>
              <a:rPr lang="uk-UA" dirty="0"/>
              <a:t> </a:t>
            </a:r>
            <a:r>
              <a:rPr lang="uk-UA" dirty="0" err="1"/>
              <a:t>Надвірнянської</a:t>
            </a:r>
            <a:r>
              <a:rPr lang="uk-UA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Копия прост мо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0"/>
            <a:ext cx="6205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57200" y="1772345"/>
            <a:ext cx="8229600" cy="1944687"/>
          </a:xfrm>
        </p:spPr>
        <p:txBody>
          <a:bodyPr>
            <a:noAutofit/>
          </a:bodyPr>
          <a:lstStyle/>
          <a:p>
            <a:pPr eaLnBrk="1" hangingPunct="1"/>
            <a:r>
              <a:rPr lang="uk-UA" sz="8000" b="1" dirty="0" err="1" smtClean="0">
                <a:effectLst/>
              </a:rPr>
              <a:t>Геопарк</a:t>
            </a:r>
            <a:r>
              <a:rPr lang="uk-UA" sz="8000" b="1" dirty="0" smtClean="0">
                <a:effectLst/>
              </a:rPr>
              <a:t> </a:t>
            </a:r>
            <a:br>
              <a:rPr lang="uk-UA" sz="8000" b="1" dirty="0" smtClean="0">
                <a:effectLst/>
              </a:rPr>
            </a:br>
            <a:r>
              <a:rPr lang="uk-UA" sz="8000" b="1" dirty="0" smtClean="0">
                <a:effectLst/>
              </a:rPr>
              <a:t>Скелясті Бескиди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bohd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8913"/>
            <a:ext cx="5110163" cy="645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5724525" y="1557338"/>
            <a:ext cx="29511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dirty="0"/>
              <a:t>Територія  проектованого  </a:t>
            </a:r>
            <a:r>
              <a:rPr lang="uk-UA" sz="2400" dirty="0" err="1"/>
              <a:t>геопарку</a:t>
            </a:r>
            <a:r>
              <a:rPr lang="uk-UA" sz="2400" dirty="0"/>
              <a:t> </a:t>
            </a:r>
          </a:p>
          <a:p>
            <a:r>
              <a:rPr lang="uk-UA" sz="2400" dirty="0" err="1"/>
              <a:t>“Скелясті</a:t>
            </a:r>
            <a:r>
              <a:rPr lang="uk-UA" sz="2400" dirty="0"/>
              <a:t> </a:t>
            </a:r>
            <a:r>
              <a:rPr lang="uk-UA" sz="2400" dirty="0" err="1"/>
              <a:t>Бескиди”</a:t>
            </a:r>
            <a:endParaRPr lang="ru-RU" sz="2400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4" descr="P10100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44624"/>
            <a:ext cx="4889753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 descr="P10100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43020"/>
            <a:ext cx="4608512" cy="3470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6156076" y="1700213"/>
            <a:ext cx="25923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b="1" dirty="0"/>
              <a:t>Урицькі скелі</a:t>
            </a:r>
          </a:p>
        </p:txBody>
      </p:sp>
      <p:pic>
        <p:nvPicPr>
          <p:cNvPr id="6" name="Picture 8" descr="307958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3330575"/>
            <a:ext cx="4897438" cy="3527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874" y="188640"/>
            <a:ext cx="7848550" cy="589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539552" y="6004691"/>
            <a:ext cx="7848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uk-UA" sz="2400" dirty="0"/>
              <a:t>Печери Головного масиву Скель Довбуша – </a:t>
            </a:r>
            <a:endParaRPr lang="uk-UA" sz="2400" dirty="0" smtClean="0"/>
          </a:p>
          <a:p>
            <a:r>
              <a:rPr lang="uk-UA" sz="2400" dirty="0" smtClean="0"/>
              <a:t>історико-культурні </a:t>
            </a:r>
            <a:r>
              <a:rPr lang="uk-UA" sz="2400" dirty="0"/>
              <a:t>атракції</a:t>
            </a:r>
            <a:r>
              <a:rPr lang="ru-RU" sz="2400" dirty="0"/>
              <a:t> 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P50300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50465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P50300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2586" y="2996754"/>
            <a:ext cx="5065918" cy="381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5724128" y="1097628"/>
            <a:ext cx="314999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uk-UA" sz="2000" dirty="0"/>
              <a:t>На Скелях Довбуша завжди у вихідні є любителі активного відпочинку</a:t>
            </a:r>
            <a:r>
              <a:rPr lang="ru-RU" sz="2000" dirty="0"/>
              <a:t> </a:t>
            </a: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611188" y="4876800"/>
            <a:ext cx="32543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2000" dirty="0"/>
              <a:t>Скелі Довбуша активно використовують для скелелазіння і </a:t>
            </a:r>
            <a:r>
              <a:rPr lang="uk-UA" sz="2000" dirty="0" err="1"/>
              <a:t>болдерінгу</a:t>
            </a:r>
            <a:endParaRPr lang="ru-RU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IMG_26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4414657" cy="590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IMG_26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3146"/>
            <a:ext cx="4428108" cy="591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1908175" y="6211888"/>
            <a:ext cx="5049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000" dirty="0"/>
              <a:t>Скельно-печерний комплекс у с. </a:t>
            </a:r>
            <a:r>
              <a:rPr lang="uk-UA" sz="2000" dirty="0" err="1"/>
              <a:t>Розгірче</a:t>
            </a:r>
            <a:endParaRPr lang="ru-RU" sz="2000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PB07010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19434"/>
            <a:ext cx="6265391" cy="4700229"/>
          </a:xfrm>
          <a:noFill/>
        </p:spPr>
      </p:pic>
      <p:pic>
        <p:nvPicPr>
          <p:cNvPr id="37892" name="Picture 4" descr="PB0701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22713" y="3792810"/>
            <a:ext cx="4041775" cy="2876550"/>
          </a:xfrm>
          <a:noFill/>
        </p:spPr>
      </p:pic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1187624" y="5227608"/>
            <a:ext cx="28648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000" dirty="0"/>
              <a:t>Водоспад на р. </a:t>
            </a:r>
            <a:r>
              <a:rPr lang="uk-UA" sz="2000" dirty="0" err="1"/>
              <a:t>Кам</a:t>
            </a:r>
            <a:r>
              <a:rPr lang="ru-RU" sz="2000" dirty="0"/>
              <a:t>’</a:t>
            </a:r>
            <a:r>
              <a:rPr lang="uk-UA" sz="2000" dirty="0" err="1"/>
              <a:t>янка</a:t>
            </a:r>
            <a:endParaRPr lang="uk-UA" sz="2000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:\dyplomy_wsi\Klucz_Wira_dyplom_2010\Новая папка (3)\DSC004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4624"/>
            <a:ext cx="4608512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dyplomy_wsi\Klucz_Wira_dyplom_2010\Новая папка (3)\DSC004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4624"/>
            <a:ext cx="4176464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1520" y="6309320"/>
            <a:ext cx="4560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/>
              <a:t>Скельно-печерний комплекс гори Ключ </a:t>
            </a:r>
            <a:endParaRPr lang="uk-UA" sz="2000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Монографії з серії </a:t>
            </a:r>
            <a:r>
              <a:rPr lang="uk-UA" dirty="0" err="1" smtClean="0"/>
              <a:t>“Рельєф</a:t>
            </a:r>
            <a:r>
              <a:rPr lang="uk-UA" dirty="0" smtClean="0"/>
              <a:t> </a:t>
            </a:r>
            <a:r>
              <a:rPr lang="uk-UA" dirty="0" err="1" smtClean="0"/>
              <a:t>України”</a:t>
            </a:r>
            <a:r>
              <a:rPr lang="uk-UA" dirty="0" smtClean="0"/>
              <a:t> : </a:t>
            </a:r>
            <a:r>
              <a:rPr lang="uk-UA" dirty="0" err="1" smtClean="0"/>
              <a:t>“Українські</a:t>
            </a:r>
            <a:r>
              <a:rPr lang="uk-UA" dirty="0" smtClean="0"/>
              <a:t> </a:t>
            </a:r>
            <a:r>
              <a:rPr lang="uk-UA" dirty="0" err="1" smtClean="0"/>
              <a:t>Карпати”</a:t>
            </a:r>
            <a:endParaRPr lang="uk-UA" dirty="0"/>
          </a:p>
        </p:txBody>
      </p:sp>
      <p:pic>
        <p:nvPicPr>
          <p:cNvPr id="5" name="Содержимое 4" descr="IMG_035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Содержимое 5" descr="IMG_035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Передкарпатська</a:t>
            </a:r>
            <a:r>
              <a:rPr lang="uk-UA" dirty="0" smtClean="0"/>
              <a:t> височина</a:t>
            </a:r>
            <a:endParaRPr lang="uk-UA" dirty="0"/>
          </a:p>
        </p:txBody>
      </p:sp>
      <p:pic>
        <p:nvPicPr>
          <p:cNvPr id="4" name="Содержимое 3" descr="IMG_03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38455"/>
            <a:ext cx="8229600" cy="38494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Монографії з серії </a:t>
            </a:r>
            <a:r>
              <a:rPr lang="uk-UA" dirty="0" err="1" smtClean="0"/>
              <a:t>“Рельєф</a:t>
            </a:r>
            <a:r>
              <a:rPr lang="uk-UA" dirty="0" smtClean="0"/>
              <a:t> </a:t>
            </a:r>
            <a:r>
              <a:rPr lang="uk-UA" dirty="0" err="1" smtClean="0"/>
              <a:t>України”</a:t>
            </a:r>
            <a:r>
              <a:rPr lang="uk-UA" dirty="0" smtClean="0"/>
              <a:t> : </a:t>
            </a:r>
            <a:r>
              <a:rPr lang="uk-UA" dirty="0" err="1" smtClean="0"/>
              <a:t>“Українські</a:t>
            </a:r>
            <a:r>
              <a:rPr lang="uk-UA" dirty="0" smtClean="0"/>
              <a:t> </a:t>
            </a:r>
            <a:r>
              <a:rPr lang="uk-UA" dirty="0" err="1" smtClean="0"/>
              <a:t>Карпати”</a:t>
            </a:r>
            <a:endParaRPr lang="uk-UA" dirty="0"/>
          </a:p>
        </p:txBody>
      </p:sp>
      <p:pic>
        <p:nvPicPr>
          <p:cNvPr id="9" name="Содержимое 8" descr="IMG_03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10" name="Содержимое 9" descr="IMG_034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Монографії з серії </a:t>
            </a:r>
            <a:r>
              <a:rPr lang="uk-UA" dirty="0" err="1" smtClean="0"/>
              <a:t>“Рельєф</a:t>
            </a:r>
            <a:r>
              <a:rPr lang="uk-UA" dirty="0" smtClean="0"/>
              <a:t> </a:t>
            </a:r>
            <a:r>
              <a:rPr lang="uk-UA" dirty="0" err="1" smtClean="0"/>
              <a:t>України”</a:t>
            </a:r>
            <a:r>
              <a:rPr lang="uk-UA" dirty="0" smtClean="0"/>
              <a:t> : </a:t>
            </a:r>
            <a:r>
              <a:rPr lang="uk-UA" dirty="0" err="1" smtClean="0"/>
              <a:t>“Українські</a:t>
            </a:r>
            <a:r>
              <a:rPr lang="uk-UA" dirty="0" smtClean="0"/>
              <a:t> </a:t>
            </a:r>
            <a:r>
              <a:rPr lang="uk-UA" dirty="0" err="1" smtClean="0"/>
              <a:t>Карпати”</a:t>
            </a:r>
            <a:endParaRPr lang="uk-UA" dirty="0"/>
          </a:p>
        </p:txBody>
      </p:sp>
      <p:pic>
        <p:nvPicPr>
          <p:cNvPr id="9" name="Содержимое 8" descr="IMG_034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987824" y="1628800"/>
            <a:ext cx="3394472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Передкарпатська</a:t>
            </a:r>
            <a:r>
              <a:rPr lang="uk-UA" dirty="0" smtClean="0"/>
              <a:t> височина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147248" cy="5001419"/>
          </a:xfrm>
        </p:spPr>
        <p:txBody>
          <a:bodyPr>
            <a:normAutofit/>
          </a:bodyPr>
          <a:lstStyle/>
          <a:p>
            <a:r>
              <a:rPr lang="uk-UA" dirty="0"/>
              <a:t>Найвища вершина г. </a:t>
            </a:r>
            <a:r>
              <a:rPr lang="uk-UA" dirty="0" err="1"/>
              <a:t>Клева</a:t>
            </a:r>
            <a:r>
              <a:rPr lang="uk-UA" dirty="0"/>
              <a:t> (870 м) є в межах </a:t>
            </a:r>
            <a:r>
              <a:rPr lang="uk-UA" dirty="0" err="1"/>
              <a:t>Майданського</a:t>
            </a:r>
            <a:r>
              <a:rPr lang="uk-UA" dirty="0"/>
              <a:t> </a:t>
            </a:r>
            <a:r>
              <a:rPr lang="uk-UA" dirty="0" err="1"/>
              <a:t>низькогір’я</a:t>
            </a:r>
            <a:r>
              <a:rPr lang="uk-UA" dirty="0"/>
              <a:t>, яке чітко виділяється на тлі переважаючих висот (440-540 м) межиріччя. Гора Красна (590 м) є останцем сьомої надзаплавної тераси. На межиріччі обох </a:t>
            </a:r>
            <a:r>
              <a:rPr lang="uk-UA" dirty="0" err="1"/>
              <a:t>Бистриць</a:t>
            </a:r>
            <a:r>
              <a:rPr lang="uk-UA" dirty="0"/>
              <a:t> абсолютні висоти також перевищують 500 м (г. Потоки, 583 м; г. </a:t>
            </a:r>
            <a:r>
              <a:rPr lang="uk-UA" dirty="0" err="1"/>
              <a:t>Бжовач</a:t>
            </a:r>
            <a:r>
              <a:rPr lang="uk-UA" dirty="0"/>
              <a:t>, 575 м</a:t>
            </a:r>
            <a:r>
              <a:rPr lang="uk-UA" dirty="0" smtClean="0"/>
              <a:t>).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Передкарпатська</a:t>
            </a:r>
            <a:r>
              <a:rPr lang="uk-UA" dirty="0" smtClean="0"/>
              <a:t> височина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uk-UA" dirty="0" smtClean="0"/>
              <a:t>На </a:t>
            </a:r>
            <a:r>
              <a:rPr lang="uk-UA" dirty="0"/>
              <a:t>північний захід і південний схід абсолютні й відносні висоти поступово знижуються. У </a:t>
            </a:r>
            <a:r>
              <a:rPr lang="uk-UA" dirty="0" err="1"/>
              <a:t>Прибескидському</a:t>
            </a:r>
            <a:r>
              <a:rPr lang="uk-UA" dirty="0"/>
              <a:t> Передкарпатті найвища вершина г. </a:t>
            </a:r>
            <a:r>
              <a:rPr lang="uk-UA" dirty="0" err="1"/>
              <a:t>Радич</a:t>
            </a:r>
            <a:r>
              <a:rPr lang="uk-UA" dirty="0"/>
              <a:t> (519 м) розміщена на межиріччі </a:t>
            </a:r>
            <a:r>
              <a:rPr lang="uk-UA" dirty="0" err="1"/>
              <a:t>Стривігора–Вирви</a:t>
            </a:r>
            <a:r>
              <a:rPr lang="uk-UA" dirty="0"/>
              <a:t>, а у Покутсько-Буковинському Передкарпатті максимальні абсолютні висоти зосереджені на Чернівецькій (г. </a:t>
            </a:r>
            <a:r>
              <a:rPr lang="uk-UA" dirty="0" err="1"/>
              <a:t>Цецина</a:t>
            </a:r>
            <a:r>
              <a:rPr lang="uk-UA" dirty="0"/>
              <a:t>, 573 м) і </a:t>
            </a:r>
            <a:r>
              <a:rPr lang="uk-UA" dirty="0" err="1"/>
              <a:t>Міжсіретській</a:t>
            </a:r>
            <a:r>
              <a:rPr lang="uk-UA" dirty="0"/>
              <a:t> (558 м) височинах.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Передкарпатська</a:t>
            </a:r>
            <a:r>
              <a:rPr lang="uk-UA" dirty="0" smtClean="0"/>
              <a:t> височина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lnSpcReduction="10000"/>
          </a:bodyPr>
          <a:lstStyle/>
          <a:p>
            <a:r>
              <a:rPr lang="uk-UA" dirty="0"/>
              <a:t>На основі аналізу рельєфу, його структурно-геологічної єдності і спільності походження у межах Передкарпаття можна виділити такі типи (комплекси) рельєфу: 1) долинно-терасовий; 2) улоговинно-терасовий; 3) </a:t>
            </a:r>
            <a:r>
              <a:rPr lang="uk-UA" dirty="0" err="1"/>
              <a:t>зандрово-алювіальний</a:t>
            </a:r>
            <a:r>
              <a:rPr lang="uk-UA" dirty="0"/>
              <a:t>; 4) моренно-флювіогляціально-ерозійний; 5) денудаційно-ерозійний; 6) денудаційно-акумулятивно-ерозійний; 7) структурно-ерозійно-зсувний; 8) структурний </a:t>
            </a:r>
            <a:r>
              <a:rPr lang="uk-UA" dirty="0" err="1"/>
              <a:t>низькогірний</a:t>
            </a:r>
            <a:r>
              <a:rPr lang="uk-UA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Передкарпатська</a:t>
            </a:r>
            <a:r>
              <a:rPr lang="uk-UA" dirty="0" smtClean="0"/>
              <a:t> височина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uk-UA" dirty="0"/>
              <a:t>Долинно-терасовий тип рельєфу займає терасовані ділянки річкових долин. Поширений у долинах майже всіх рік Передкарпаття. Формувався цей комплекс під впливом диференційованих тектонічних рухів і ерозійно-акумулятивної діяльності рік. Охоплює від двох до чотирьох надзаплавних терас.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Передкарпатська</a:t>
            </a:r>
            <a:r>
              <a:rPr lang="uk-UA" dirty="0" smtClean="0"/>
              <a:t> височина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uk-UA" dirty="0"/>
              <a:t>Улоговинно-терасовий тип рельєфу сформувався унаслідок опускань у тектонічних депресіях і ерозійно-акумулятивної діяльності рік. Поширений у </a:t>
            </a:r>
            <a:r>
              <a:rPr lang="uk-UA" dirty="0" err="1"/>
              <a:t>Прибескидському</a:t>
            </a:r>
            <a:r>
              <a:rPr lang="uk-UA" dirty="0"/>
              <a:t> (</a:t>
            </a:r>
            <a:r>
              <a:rPr lang="uk-UA" dirty="0" err="1"/>
              <a:t>Верхньодністерська</a:t>
            </a:r>
            <a:r>
              <a:rPr lang="uk-UA" dirty="0"/>
              <a:t> улоговина), </a:t>
            </a:r>
            <a:r>
              <a:rPr lang="uk-UA" dirty="0" err="1"/>
              <a:t>Пригорганському</a:t>
            </a:r>
            <a:r>
              <a:rPr lang="uk-UA" dirty="0"/>
              <a:t> (Калуська і Бистрицька улоговина) і Покутсько-Буковинському (Коломийсько-Чернівецька рівнина) Передкарпатті.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Передкарпатська</a:t>
            </a:r>
            <a:r>
              <a:rPr lang="uk-UA" dirty="0" smtClean="0"/>
              <a:t> височина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>
            <a:normAutofit lnSpcReduction="10000"/>
          </a:bodyPr>
          <a:lstStyle/>
          <a:p>
            <a:r>
              <a:rPr lang="uk-UA" dirty="0" err="1"/>
              <a:t>Зандрово-алювіальний</a:t>
            </a:r>
            <a:r>
              <a:rPr lang="uk-UA" dirty="0"/>
              <a:t> комплекс форм поширений у межах </a:t>
            </a:r>
            <a:r>
              <a:rPr lang="uk-UA" dirty="0" err="1"/>
              <a:t>Надсянської</a:t>
            </a:r>
            <a:r>
              <a:rPr lang="uk-UA" dirty="0"/>
              <a:t> рівнини. У будові низьких терас беруть участь алювіальні та флювіогляціальні глинисто-піщані і піщані відклади, зустрічаються залишки морен і гляціодислокації </a:t>
            </a:r>
            <a:r>
              <a:rPr lang="uk-UA" dirty="0" err="1"/>
              <a:t>нижньоплейстоценового</a:t>
            </a:r>
            <a:r>
              <a:rPr lang="uk-UA" dirty="0"/>
              <a:t> зледеніння</a:t>
            </a:r>
            <a:r>
              <a:rPr lang="uk-UA" dirty="0" smtClean="0"/>
              <a:t>.</a:t>
            </a:r>
          </a:p>
          <a:p>
            <a:r>
              <a:rPr lang="uk-UA" dirty="0"/>
              <a:t>Моренно-флювіогляціально-ерозійний рельєф є домінуючим в межах </a:t>
            </a:r>
            <a:r>
              <a:rPr lang="uk-UA" dirty="0" err="1"/>
              <a:t>Сянсько-Дністерської</a:t>
            </a:r>
            <a:r>
              <a:rPr lang="uk-UA" dirty="0"/>
              <a:t> </a:t>
            </a:r>
            <a:r>
              <a:rPr lang="uk-UA" dirty="0" err="1"/>
              <a:t>увалисто-горбистої</a:t>
            </a:r>
            <a:r>
              <a:rPr lang="uk-UA" dirty="0"/>
              <a:t> височини, а також трапляється на </a:t>
            </a:r>
            <a:r>
              <a:rPr lang="uk-UA" dirty="0" err="1"/>
              <a:t>Стривігорській</a:t>
            </a:r>
            <a:r>
              <a:rPr lang="uk-UA" dirty="0"/>
              <a:t> денудаційно-акумулятивній височині.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Foto_z_fotoaparata\Nadsiannia_Krakowec_trawen_2012\IMG_91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8640"/>
            <a:ext cx="7884368" cy="6120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99592" y="6309320"/>
            <a:ext cx="23568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err="1" smtClean="0"/>
              <a:t>Надсянська</a:t>
            </a:r>
            <a:r>
              <a:rPr lang="uk-UA" sz="2000" dirty="0" smtClean="0"/>
              <a:t> рівнина</a:t>
            </a:r>
            <a:endParaRPr lang="uk-UA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754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260648"/>
            <a:ext cx="604867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Gorodok_rajon_2011\IMG_75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60648"/>
            <a:ext cx="313184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Gorodok_rajon_2011\IMG_76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708920"/>
            <a:ext cx="313184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9512" y="5229200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Улоговинний рельєф </a:t>
            </a:r>
            <a:r>
              <a:rPr lang="uk-UA" sz="2000" dirty="0" err="1" smtClean="0"/>
              <a:t>Сянсько-Дністровської</a:t>
            </a:r>
            <a:r>
              <a:rPr lang="uk-UA" sz="2000" dirty="0" smtClean="0"/>
              <a:t> височини</a:t>
            </a:r>
            <a:endParaRPr lang="uk-UA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332656"/>
            <a:ext cx="3744416" cy="612068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b="1" dirty="0"/>
              <a:t>Українські Карпати </a:t>
            </a:r>
            <a:r>
              <a:rPr lang="uk-UA" dirty="0"/>
              <a:t>є складовою частиною Карпатської гірської країни, провінції – Східні Карпати, </a:t>
            </a:r>
            <a:r>
              <a:rPr lang="uk-UA" dirty="0" err="1"/>
              <a:t>підпровінції</a:t>
            </a:r>
            <a:r>
              <a:rPr lang="uk-UA" dirty="0"/>
              <a:t> Лісисті (Українські) Карпати.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В </a:t>
            </a:r>
            <a:r>
              <a:rPr lang="uk-UA" dirty="0"/>
              <a:t>Україні охоплюють Закарпатську, Івано-Франківську, Львівську і Чернівецьку області.</a:t>
            </a:r>
          </a:p>
        </p:txBody>
      </p:sp>
      <p:pic>
        <p:nvPicPr>
          <p:cNvPr id="6" name="Picture 2" descr="Файл:Carpathians-satell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764704"/>
            <a:ext cx="5175920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Передкарпатська</a:t>
            </a:r>
            <a:r>
              <a:rPr lang="uk-UA" dirty="0" smtClean="0"/>
              <a:t> височина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08720"/>
            <a:ext cx="8496944" cy="5760640"/>
          </a:xfrm>
        </p:spPr>
        <p:txBody>
          <a:bodyPr>
            <a:normAutofit/>
          </a:bodyPr>
          <a:lstStyle/>
          <a:p>
            <a:r>
              <a:rPr lang="uk-UA" dirty="0"/>
              <a:t>Денудаційно-акумулятивні межирічні рівнини найпоширеніші у </a:t>
            </a:r>
            <a:r>
              <a:rPr lang="uk-UA" dirty="0" err="1"/>
              <a:t>Пригорганському</a:t>
            </a:r>
            <a:r>
              <a:rPr lang="uk-UA" dirty="0"/>
              <a:t> і </a:t>
            </a:r>
            <a:r>
              <a:rPr lang="uk-UA" dirty="0" err="1"/>
              <a:t>Прибескидському</a:t>
            </a:r>
            <a:r>
              <a:rPr lang="uk-UA" dirty="0"/>
              <a:t> Передкарпатті, на межиріччі </a:t>
            </a:r>
            <a:r>
              <a:rPr lang="uk-UA" dirty="0" err="1"/>
              <a:t>Сірету</a:t>
            </a:r>
            <a:r>
              <a:rPr lang="uk-UA" dirty="0"/>
              <a:t> – Малого </a:t>
            </a:r>
            <a:r>
              <a:rPr lang="uk-UA" dirty="0" err="1"/>
              <a:t>Сірету</a:t>
            </a:r>
            <a:r>
              <a:rPr lang="uk-UA" dirty="0"/>
              <a:t> у Покутсько-Буковинському Передкарпатті. Переважна площа межиріч зайнята шостою надзаплавною терасою (поверхня </a:t>
            </a:r>
            <a:r>
              <a:rPr lang="uk-UA" dirty="0" err="1"/>
              <a:t>Лоєвої</a:t>
            </a:r>
            <a:r>
              <a:rPr lang="uk-UA" dirty="0"/>
              <a:t>), частково п’ятою. Трапляються останці сьомої надзаплавної тераси (поверхня Красної</a:t>
            </a:r>
            <a:r>
              <a:rPr lang="uk-UA" dirty="0" smtClean="0"/>
              <a:t>).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Передкарпатська</a:t>
            </a:r>
            <a:r>
              <a:rPr lang="uk-UA" dirty="0" smtClean="0"/>
              <a:t> височина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08720"/>
            <a:ext cx="8496944" cy="5760640"/>
          </a:xfrm>
        </p:spPr>
        <p:txBody>
          <a:bodyPr>
            <a:normAutofit/>
          </a:bodyPr>
          <a:lstStyle/>
          <a:p>
            <a:r>
              <a:rPr lang="uk-UA" dirty="0" smtClean="0"/>
              <a:t>Денудаційно-ерозійний </a:t>
            </a:r>
            <a:r>
              <a:rPr lang="uk-UA" dirty="0"/>
              <a:t>рельєф (</a:t>
            </a:r>
            <a:r>
              <a:rPr lang="uk-UA" dirty="0" err="1"/>
              <a:t>педименти</a:t>
            </a:r>
            <a:r>
              <a:rPr lang="uk-UA" dirty="0"/>
              <a:t>) поширений вздовж північно-східних схилів крайового </a:t>
            </a:r>
            <a:r>
              <a:rPr lang="uk-UA" dirty="0" err="1"/>
              <a:t>низькогір’я</a:t>
            </a:r>
            <a:r>
              <a:rPr lang="uk-UA" dirty="0"/>
              <a:t>  Карпат, а також вздовж схилів </a:t>
            </a:r>
            <a:r>
              <a:rPr lang="uk-UA" dirty="0" err="1"/>
              <a:t>Майданського</a:t>
            </a:r>
            <a:r>
              <a:rPr lang="uk-UA" dirty="0"/>
              <a:t> і Слобода </a:t>
            </a:r>
            <a:r>
              <a:rPr lang="uk-UA" dirty="0" err="1"/>
              <a:t>Рунгурського</a:t>
            </a:r>
            <a:r>
              <a:rPr lang="uk-UA" dirty="0"/>
              <a:t> </a:t>
            </a:r>
            <a:r>
              <a:rPr lang="uk-UA" dirty="0" err="1"/>
              <a:t>низькогір’їв</a:t>
            </a:r>
            <a:r>
              <a:rPr lang="uk-UA" dirty="0"/>
              <a:t>. Найбільші ділянки </a:t>
            </a:r>
            <a:r>
              <a:rPr lang="uk-UA" dirty="0" err="1"/>
              <a:t>педиментів</a:t>
            </a:r>
            <a:r>
              <a:rPr lang="uk-UA" dirty="0"/>
              <a:t> сформувалися в </a:t>
            </a:r>
            <a:r>
              <a:rPr lang="uk-UA" dirty="0" err="1"/>
              <a:t>пліоцен-нижньоплейстоценовий</a:t>
            </a:r>
            <a:r>
              <a:rPr lang="uk-UA" dirty="0"/>
              <a:t> час.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Передкарпатська</a:t>
            </a:r>
            <a:r>
              <a:rPr lang="uk-UA" dirty="0" smtClean="0"/>
              <a:t> височина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uk-UA" dirty="0"/>
              <a:t>Денудаційно-акумулятивно-ерозійний тип рельєфу притаманний межиріччям Бистриці </a:t>
            </a:r>
            <a:r>
              <a:rPr lang="uk-UA" dirty="0" err="1"/>
              <a:t>Солотвинської</a:t>
            </a:r>
            <a:r>
              <a:rPr lang="uk-UA" dirty="0"/>
              <a:t> – Бистриці </a:t>
            </a:r>
            <a:r>
              <a:rPr lang="uk-UA" dirty="0" err="1"/>
              <a:t>Надвірнянської</a:t>
            </a:r>
            <a:r>
              <a:rPr lang="uk-UA" dirty="0"/>
              <a:t>, </a:t>
            </a:r>
            <a:r>
              <a:rPr lang="uk-UA" dirty="0" err="1"/>
              <a:t>Міжгіретській</a:t>
            </a:r>
            <a:r>
              <a:rPr lang="uk-UA" dirty="0"/>
              <a:t> і </a:t>
            </a:r>
            <a:r>
              <a:rPr lang="uk-UA" dirty="0" err="1"/>
              <a:t>Красноїльській</a:t>
            </a:r>
            <a:r>
              <a:rPr lang="uk-UA" dirty="0"/>
              <a:t> височинам. Поверхні межиріч сильно розчленовані потоками, балками і ярами, трапляються залишки денудаційно-акумулятивних поверхонь (високих терас).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Передкарпатська</a:t>
            </a:r>
            <a:r>
              <a:rPr lang="uk-UA" dirty="0" smtClean="0"/>
              <a:t> височина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08720"/>
            <a:ext cx="8712968" cy="5760640"/>
          </a:xfrm>
        </p:spPr>
        <p:txBody>
          <a:bodyPr>
            <a:normAutofit fontScale="92500" lnSpcReduction="20000"/>
          </a:bodyPr>
          <a:lstStyle/>
          <a:p>
            <a:r>
              <a:rPr lang="uk-UA" dirty="0"/>
              <a:t>Структурно-ерозійно-зсувний рельєф домінує у Покутсько-Буковинському Передкарпатті на межиріччях </a:t>
            </a:r>
            <a:r>
              <a:rPr lang="uk-UA" dirty="0" err="1"/>
              <a:t>Лючки-Пістинки</a:t>
            </a:r>
            <a:r>
              <a:rPr lang="uk-UA" dirty="0"/>
              <a:t>, </a:t>
            </a:r>
            <a:r>
              <a:rPr lang="uk-UA" dirty="0" err="1"/>
              <a:t>Пістинки-Рибниці</a:t>
            </a:r>
            <a:r>
              <a:rPr lang="uk-UA" dirty="0"/>
              <a:t>, Рибниці-Черемошу, </a:t>
            </a:r>
            <a:r>
              <a:rPr lang="uk-UA" dirty="0" err="1"/>
              <a:t>Пруту-Сірету</a:t>
            </a:r>
            <a:r>
              <a:rPr lang="uk-UA" dirty="0"/>
              <a:t>. Сильне розчленування цих височин зумовлене літологічним складом глинистих </a:t>
            </a:r>
            <a:r>
              <a:rPr lang="uk-UA" dirty="0" err="1"/>
              <a:t>моласових</a:t>
            </a:r>
            <a:r>
              <a:rPr lang="uk-UA" dirty="0"/>
              <a:t> відкладів </a:t>
            </a:r>
            <a:r>
              <a:rPr lang="uk-UA" dirty="0" err="1"/>
              <a:t>дашавської</a:t>
            </a:r>
            <a:r>
              <a:rPr lang="uk-UA" dirty="0"/>
              <a:t> і </a:t>
            </a:r>
            <a:r>
              <a:rPr lang="uk-UA" dirty="0" err="1"/>
              <a:t>косівської</a:t>
            </a:r>
            <a:r>
              <a:rPr lang="uk-UA" dirty="0"/>
              <a:t> світ. Схили височин ускладнені серією різновікових  багатоярусних зсувів.</a:t>
            </a:r>
          </a:p>
          <a:p>
            <a:r>
              <a:rPr lang="uk-UA" dirty="0" smtClean="0"/>
              <a:t>Структурні </a:t>
            </a:r>
            <a:r>
              <a:rPr lang="uk-UA" dirty="0" err="1"/>
              <a:t>низькогір’я</a:t>
            </a:r>
            <a:r>
              <a:rPr lang="uk-UA" dirty="0"/>
              <a:t> </a:t>
            </a:r>
            <a:r>
              <a:rPr lang="uk-UA" dirty="0" err="1"/>
              <a:t>Майдана</a:t>
            </a:r>
            <a:r>
              <a:rPr lang="uk-UA" dirty="0"/>
              <a:t> і Слободи </a:t>
            </a:r>
            <a:r>
              <a:rPr lang="uk-UA" dirty="0" err="1"/>
              <a:t>Рунгурської</a:t>
            </a:r>
            <a:r>
              <a:rPr lang="uk-UA" dirty="0"/>
              <a:t> сформувалися на антиклінальних складках, складених стійкими палеогеновими і міоценовими породами. На тлі денудаційно-акумулятивних і денудаційно-ерозійних височин </a:t>
            </a:r>
            <a:r>
              <a:rPr lang="uk-UA" dirty="0" err="1"/>
              <a:t>низькогір’я</a:t>
            </a:r>
            <a:r>
              <a:rPr lang="uk-UA" dirty="0"/>
              <a:t>  виглядають як острівні гори.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08112"/>
          </a:xfrm>
        </p:spPr>
        <p:txBody>
          <a:bodyPr>
            <a:normAutofit/>
          </a:bodyPr>
          <a:lstStyle/>
          <a:p>
            <a:pPr algn="l"/>
            <a:r>
              <a:rPr lang="uk-UA" sz="6000" b="1" dirty="0" err="1" smtClean="0"/>
              <a:t>Скибові</a:t>
            </a:r>
            <a:r>
              <a:rPr lang="uk-UA" sz="6000" b="1" dirty="0" smtClean="0"/>
              <a:t> Карпати</a:t>
            </a:r>
            <a:endParaRPr lang="uk-UA" sz="6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44824"/>
            <a:ext cx="8640960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i="1" dirty="0" err="1"/>
              <a:t>Скибові</a:t>
            </a:r>
            <a:r>
              <a:rPr lang="uk-UA" i="1" dirty="0"/>
              <a:t> Карпати</a:t>
            </a:r>
            <a:r>
              <a:rPr lang="uk-UA" dirty="0"/>
              <a:t> – геоморфологічна область складчасто-насувних </a:t>
            </a:r>
            <a:r>
              <a:rPr lang="uk-UA" dirty="0" err="1"/>
              <a:t>середньогір’їв</a:t>
            </a:r>
            <a:r>
              <a:rPr lang="uk-UA" dirty="0"/>
              <a:t> і </a:t>
            </a:r>
            <a:r>
              <a:rPr lang="uk-UA" dirty="0" err="1"/>
              <a:t>низькогір’їв</a:t>
            </a:r>
            <a:r>
              <a:rPr lang="uk-UA" dirty="0"/>
              <a:t> простягається на 280 км від кордону з Польщею до кордону з Румунією. Орографічні елементи відповідають тектонічним і найяскравіше відображають поздовжньо-зональну структуру Українських Карпат.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Скибові</a:t>
            </a:r>
            <a:r>
              <a:rPr lang="uk-UA" dirty="0" smtClean="0"/>
              <a:t> Карпати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До </a:t>
            </a:r>
            <a:r>
              <a:rPr lang="uk-UA" dirty="0"/>
              <a:t>Передкарпаття </a:t>
            </a:r>
            <a:r>
              <a:rPr lang="uk-UA" dirty="0" err="1"/>
              <a:t>Скибові</a:t>
            </a:r>
            <a:r>
              <a:rPr lang="uk-UA" dirty="0"/>
              <a:t> Карпати майже на всій довжині утворюють чітко виражений орографічний уступ, який у північно-західній і центральній частині збігається з лінією насуву Берегової або </a:t>
            </a:r>
            <a:r>
              <a:rPr lang="uk-UA" dirty="0" err="1"/>
              <a:t>Орівської</a:t>
            </a:r>
            <a:r>
              <a:rPr lang="uk-UA" dirty="0"/>
              <a:t> скиб на Внутрішню зону прогину. За деякими відмінностями рельєфу у </a:t>
            </a:r>
            <a:r>
              <a:rPr lang="uk-UA" dirty="0" err="1"/>
              <a:t>Скибових</a:t>
            </a:r>
            <a:r>
              <a:rPr lang="uk-UA" dirty="0"/>
              <a:t> Карпатах виділяють три геоморфологічні </a:t>
            </a:r>
            <a:r>
              <a:rPr lang="uk-UA" dirty="0" err="1"/>
              <a:t>підобласті</a:t>
            </a:r>
            <a:r>
              <a:rPr lang="uk-UA" dirty="0"/>
              <a:t>: Бескиди, Горгани і Покутсько-Буковинські Карпати.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algn="l"/>
            <a:r>
              <a:rPr lang="uk-UA" dirty="0" err="1" smtClean="0"/>
              <a:t>Скибові</a:t>
            </a:r>
            <a:r>
              <a:rPr lang="uk-UA" dirty="0" smtClean="0"/>
              <a:t> Карпати</a:t>
            </a:r>
            <a:endParaRPr lang="uk-UA" dirty="0"/>
          </a:p>
        </p:txBody>
      </p:sp>
      <p:pic>
        <p:nvPicPr>
          <p:cNvPr id="6" name="Содержимое 5" descr="!SkybKar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2741" y="1196752"/>
            <a:ext cx="8692389" cy="52565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Скибові</a:t>
            </a:r>
            <a:r>
              <a:rPr lang="uk-UA" dirty="0" smtClean="0"/>
              <a:t> Карпати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 lnSpcReduction="20000"/>
          </a:bodyPr>
          <a:lstStyle/>
          <a:p>
            <a:r>
              <a:rPr lang="uk-UA" dirty="0"/>
              <a:t>У </a:t>
            </a:r>
            <a:r>
              <a:rPr lang="uk-UA" b="1" dirty="0"/>
              <a:t>Бескидах</a:t>
            </a:r>
            <a:r>
              <a:rPr lang="uk-UA" dirty="0"/>
              <a:t> (від кордону з Польщею до долини р. </a:t>
            </a:r>
            <a:r>
              <a:rPr lang="uk-UA" dirty="0" err="1"/>
              <a:t>Мизунки</a:t>
            </a:r>
            <a:r>
              <a:rPr lang="uk-UA" dirty="0"/>
              <a:t>) у поперечному перерізі простежується вісім-десять гірських ланцюгів, які приурочені до окремих скиб або їхніх складових (</a:t>
            </a:r>
            <a:r>
              <a:rPr lang="uk-UA" dirty="0" err="1"/>
              <a:t>лусок</a:t>
            </a:r>
            <a:r>
              <a:rPr lang="uk-UA" dirty="0"/>
              <a:t>). Абсолютні і відносні висоти поступово зростають у південно-східному напрямку. У </a:t>
            </a:r>
            <a:r>
              <a:rPr lang="uk-UA" dirty="0" err="1"/>
              <a:t>Верхньодністерських</a:t>
            </a:r>
            <a:r>
              <a:rPr lang="uk-UA" dirty="0"/>
              <a:t> Бескидах вони коливаються у межах 600-800 м, у </a:t>
            </a:r>
            <a:r>
              <a:rPr lang="uk-UA" dirty="0" err="1"/>
              <a:t>Сколівських</a:t>
            </a:r>
            <a:r>
              <a:rPr lang="uk-UA" dirty="0"/>
              <a:t> Бескидах – 900-1100 м. Максимальні абсолютні висоти приурочені до хребтів </a:t>
            </a:r>
            <a:r>
              <a:rPr lang="uk-UA" dirty="0" err="1"/>
              <a:t>Парашка</a:t>
            </a:r>
            <a:r>
              <a:rPr lang="uk-UA" dirty="0"/>
              <a:t> (г. </a:t>
            </a:r>
            <a:r>
              <a:rPr lang="uk-UA" dirty="0" err="1"/>
              <a:t>Парашка</a:t>
            </a:r>
            <a:r>
              <a:rPr lang="uk-UA" dirty="0"/>
              <a:t>, 1268 м) і </a:t>
            </a:r>
            <a:r>
              <a:rPr lang="uk-UA" dirty="0" err="1"/>
              <a:t>Красношир</a:t>
            </a:r>
            <a:r>
              <a:rPr lang="uk-UA" dirty="0"/>
              <a:t> (г. </a:t>
            </a:r>
            <a:r>
              <a:rPr lang="uk-UA" dirty="0" err="1"/>
              <a:t>Магура</a:t>
            </a:r>
            <a:r>
              <a:rPr lang="uk-UA" dirty="0"/>
              <a:t>, 1362 м). Відносні висоти не перевищують 350-400 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 descr="E:\dyplomy_wsi\Klucz_Wira_dyplom_2010\Новая папка\DSC00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208912" cy="615668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6372036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Типовий</a:t>
            </a:r>
            <a:r>
              <a:rPr lang="ru-RU" sz="2000" dirty="0" smtClean="0"/>
              <a:t> </a:t>
            </a:r>
            <a:r>
              <a:rPr lang="ru-RU" sz="2000" dirty="0" err="1" smtClean="0"/>
              <a:t>низькогірний</a:t>
            </a:r>
            <a:r>
              <a:rPr lang="ru-RU" sz="2000" dirty="0" smtClean="0"/>
              <a:t> </a:t>
            </a:r>
            <a:r>
              <a:rPr lang="ru-RU" sz="2000" dirty="0" err="1" smtClean="0"/>
              <a:t>рельєф</a:t>
            </a:r>
            <a:r>
              <a:rPr lang="ru-RU" sz="2000" dirty="0" smtClean="0"/>
              <a:t> </a:t>
            </a:r>
            <a:r>
              <a:rPr lang="ru-RU" sz="2000" dirty="0" err="1" smtClean="0"/>
              <a:t>Сколівських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Бескидів</a:t>
            </a:r>
            <a:r>
              <a:rPr lang="ru-RU" sz="2000" dirty="0" smtClean="0"/>
              <a:t> (</a:t>
            </a:r>
            <a:r>
              <a:rPr lang="ru-RU" sz="2000" dirty="0" err="1" smtClean="0"/>
              <a:t>околиці</a:t>
            </a:r>
            <a:r>
              <a:rPr lang="ru-RU" sz="2000" dirty="0" smtClean="0"/>
              <a:t> с. </a:t>
            </a:r>
            <a:r>
              <a:rPr lang="ru-RU" sz="2000" dirty="0" err="1" smtClean="0"/>
              <a:t>Тершів</a:t>
            </a:r>
            <a:r>
              <a:rPr lang="ru-RU" sz="2000" dirty="0" smtClean="0"/>
              <a:t>) </a:t>
            </a:r>
            <a:endParaRPr lang="uk-UA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айл:Parashk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632"/>
            <a:ext cx="8496943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6093296"/>
            <a:ext cx="26490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Гора Парашка (1268 м)</a:t>
            </a:r>
            <a:endParaRPr lang="uk-UA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18917" y="6464369"/>
            <a:ext cx="2401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/>
              <a:t>Джерело: http://uk.wikipedia.org/ </a:t>
            </a:r>
            <a:endParaRPr lang="uk-UA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Файл:Carpathians d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5265" y="188640"/>
            <a:ext cx="6935127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IMG_58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0" y="144016"/>
            <a:ext cx="7740352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3568" y="5949280"/>
            <a:ext cx="6336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err="1" smtClean="0"/>
              <a:t>Низькогірний</a:t>
            </a:r>
            <a:r>
              <a:rPr lang="uk-UA" sz="2000" dirty="0" smtClean="0"/>
              <a:t> рельєф </a:t>
            </a:r>
            <a:r>
              <a:rPr lang="uk-UA" sz="2000" dirty="0" err="1" smtClean="0"/>
              <a:t>Верхньодністерських</a:t>
            </a:r>
            <a:r>
              <a:rPr lang="uk-UA" sz="2000" dirty="0" smtClean="0"/>
              <a:t> Бескидів</a:t>
            </a:r>
            <a:endParaRPr lang="uk-UA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IMG_58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62" y="95200"/>
            <a:ext cx="4651254" cy="347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364088" y="188640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Виходи пісковиків </a:t>
            </a:r>
            <a:r>
              <a:rPr lang="uk-UA" dirty="0" err="1" smtClean="0"/>
              <a:t>спаської</a:t>
            </a:r>
            <a:r>
              <a:rPr lang="uk-UA" dirty="0" smtClean="0"/>
              <a:t> світи (нижня крейда) – </a:t>
            </a:r>
            <a:r>
              <a:rPr lang="uk-UA" dirty="0" err="1" smtClean="0"/>
              <a:t>Спаський</a:t>
            </a:r>
            <a:r>
              <a:rPr lang="uk-UA" dirty="0" smtClean="0"/>
              <a:t> камінь (Чортів камінь) </a:t>
            </a:r>
          </a:p>
          <a:p>
            <a:r>
              <a:rPr lang="uk-UA" dirty="0" smtClean="0"/>
              <a:t>(</a:t>
            </a:r>
            <a:r>
              <a:rPr lang="uk-UA" dirty="0" err="1" smtClean="0"/>
              <a:t>Верхньодністерські</a:t>
            </a:r>
            <a:r>
              <a:rPr lang="uk-UA" dirty="0" smtClean="0"/>
              <a:t> Бескиди)</a:t>
            </a:r>
            <a:endParaRPr lang="uk-UA" dirty="0"/>
          </a:p>
        </p:txBody>
      </p:sp>
      <p:pic>
        <p:nvPicPr>
          <p:cNvPr id="1026" name="Picture 2" descr="D:\Terminowe_2\Zinko_2013\Geo_Karpaty_Zinko_2013\stendy_Geo_Karpaty_Zinko_2013\спас\STA_58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54" y="3284984"/>
            <a:ext cx="4608362" cy="3456383"/>
          </a:xfrm>
          <a:prstGeom prst="rect">
            <a:avLst/>
          </a:prstGeom>
          <a:noFill/>
        </p:spPr>
      </p:pic>
      <p:pic>
        <p:nvPicPr>
          <p:cNvPr id="1027" name="Picture 3" descr="D:\Terminowe_2\Zinko_2013\Geo_Karpaty_Zinko_2013\stendy_Geo_Karpaty_Zinko_2013\спас\IMG_59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8736" y="1565720"/>
            <a:ext cx="3881736" cy="5175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Скибові</a:t>
            </a:r>
            <a:r>
              <a:rPr lang="uk-UA" dirty="0" smtClean="0"/>
              <a:t> Карпати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uk-UA" dirty="0"/>
              <a:t>У Бескидах широкі поздовжні долини переважають над поперечними. Ріки Стрий, частково Дністер, мають чітко виражені меандри. Переважає деревоподібний рисунок </a:t>
            </a:r>
            <a:r>
              <a:rPr lang="uk-UA" dirty="0" err="1"/>
              <a:t>гідромережі</a:t>
            </a:r>
            <a:r>
              <a:rPr lang="uk-UA" dirty="0"/>
              <a:t> (басейни </a:t>
            </a:r>
            <a:r>
              <a:rPr lang="uk-UA" dirty="0" err="1"/>
              <a:t>Стривігору</a:t>
            </a:r>
            <a:r>
              <a:rPr lang="uk-UA" dirty="0"/>
              <a:t>, Дністра, </a:t>
            </a:r>
            <a:r>
              <a:rPr lang="uk-UA" dirty="0" err="1"/>
              <a:t>Бистриці-Підбузької</a:t>
            </a:r>
            <a:r>
              <a:rPr lang="uk-UA" dirty="0"/>
              <a:t>, Стрию).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dyplomy_wsi\Klucz_Wira_dyplom_2010\Новая папка\DSC002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8352928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7544" y="6239053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Річка</a:t>
            </a:r>
            <a:r>
              <a:rPr lang="ru-RU" sz="2000" dirty="0" smtClean="0"/>
              <a:t> </a:t>
            </a:r>
            <a:r>
              <a:rPr lang="ru-RU" sz="2000" dirty="0" err="1" smtClean="0"/>
              <a:t>Стрий</a:t>
            </a:r>
            <a:r>
              <a:rPr lang="ru-RU" sz="2000" dirty="0" smtClean="0"/>
              <a:t> </a:t>
            </a:r>
            <a:r>
              <a:rPr lang="ru-RU" sz="2000" dirty="0" err="1" smtClean="0"/>
              <a:t>поблизу</a:t>
            </a:r>
            <a:r>
              <a:rPr lang="ru-RU" sz="2000" dirty="0" smtClean="0"/>
              <a:t> с. </a:t>
            </a:r>
            <a:r>
              <a:rPr lang="ru-RU" sz="2000" dirty="0" err="1" smtClean="0"/>
              <a:t>Тершів</a:t>
            </a:r>
            <a:r>
              <a:rPr lang="ru-RU" sz="2000" dirty="0" smtClean="0"/>
              <a:t> </a:t>
            </a:r>
            <a:endParaRPr lang="uk-UA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Скибові</a:t>
            </a:r>
            <a:r>
              <a:rPr lang="uk-UA" dirty="0" smtClean="0"/>
              <a:t> Карпати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85000" lnSpcReduction="10000"/>
          </a:bodyPr>
          <a:lstStyle/>
          <a:p>
            <a:r>
              <a:rPr lang="uk-UA" dirty="0"/>
              <a:t>У </a:t>
            </a:r>
            <a:r>
              <a:rPr lang="uk-UA" b="1" dirty="0"/>
              <a:t>Горганах</a:t>
            </a:r>
            <a:r>
              <a:rPr lang="uk-UA" dirty="0"/>
              <a:t> (південно-східніше долини р. </a:t>
            </a:r>
            <a:r>
              <a:rPr lang="uk-UA" dirty="0" err="1"/>
              <a:t>Мизунки</a:t>
            </a:r>
            <a:r>
              <a:rPr lang="uk-UA" dirty="0"/>
              <a:t>) абсолютні і відносні висоти різко зростають. Абсолютні висоти сягають максимуму у верхів’ях р. Бистриці </a:t>
            </a:r>
            <a:r>
              <a:rPr lang="uk-UA" dirty="0" err="1"/>
              <a:t>Солотвинської</a:t>
            </a:r>
            <a:r>
              <a:rPr lang="uk-UA" dirty="0"/>
              <a:t> на хребті </a:t>
            </a:r>
            <a:r>
              <a:rPr lang="uk-UA" dirty="0" err="1"/>
              <a:t>Менчул</a:t>
            </a:r>
            <a:r>
              <a:rPr lang="uk-UA" dirty="0"/>
              <a:t> (г. Лопушна – Велика </a:t>
            </a:r>
            <a:r>
              <a:rPr lang="uk-UA" dirty="0" err="1"/>
              <a:t>Сивуля</a:t>
            </a:r>
            <a:r>
              <a:rPr lang="uk-UA" dirty="0"/>
              <a:t>, 1836 м; г. Мала </a:t>
            </a:r>
            <a:r>
              <a:rPr lang="uk-UA" dirty="0" err="1"/>
              <a:t>Сивуля</a:t>
            </a:r>
            <a:r>
              <a:rPr lang="uk-UA" dirty="0"/>
              <a:t>, 1818 м). Для Горганів характерна не така прямолінійна, як у Бескидах, форма хребтів. Іноді відроги хребтів, які під різними кутами відходять від панівного північно-західного – південно-східного напрямів, бувають довшими від головних. Змінюється тут і характер річкових долин. Домінують глибоко врізані поперечні долини зі стрімкими схилами.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айл:Sywula 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049" y="116632"/>
            <a:ext cx="8244407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39552" y="6165304"/>
            <a:ext cx="29335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/>
              <a:t>г. Велика </a:t>
            </a:r>
            <a:r>
              <a:rPr lang="uk-UA" sz="2000" dirty="0" err="1" smtClean="0"/>
              <a:t>Сивуля</a:t>
            </a:r>
            <a:r>
              <a:rPr lang="uk-UA" sz="2000" dirty="0" smtClean="0"/>
              <a:t> (1836 м)</a:t>
            </a:r>
            <a:endParaRPr lang="uk-UA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52770" y="6479758"/>
            <a:ext cx="2401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/>
              <a:t>Джерело: http://uk.wikipedia.org/ </a:t>
            </a:r>
            <a:endParaRPr lang="uk-UA" sz="12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айл:Gora Homiak-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44017"/>
            <a:ext cx="5760639" cy="494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Файл:Gora Homiak-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389605"/>
            <a:ext cx="4788024" cy="306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539552" y="5368280"/>
            <a:ext cx="2592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Гора Хом'як (1542 м)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02893" y="6488668"/>
            <a:ext cx="2401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/>
              <a:t>Джерело: http://uk.wikipedia.org/ </a:t>
            </a:r>
            <a:endParaRPr lang="uk-UA" sz="12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айл:Gorgan 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4664"/>
            <a:ext cx="748883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43608" y="6021288"/>
            <a:ext cx="54868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err="1" smtClean="0"/>
              <a:t>Кам’</a:t>
            </a:r>
            <a:r>
              <a:rPr lang="en-US" sz="2000" dirty="0" err="1" smtClean="0"/>
              <a:t>яні</a:t>
            </a:r>
            <a:r>
              <a:rPr lang="en-US" sz="2000" dirty="0" smtClean="0"/>
              <a:t> </a:t>
            </a:r>
            <a:r>
              <a:rPr lang="en-US" sz="2000" dirty="0" err="1" smtClean="0"/>
              <a:t>розсипища</a:t>
            </a:r>
            <a:r>
              <a:rPr lang="uk-UA" sz="2000" dirty="0" smtClean="0"/>
              <a:t> (</a:t>
            </a:r>
            <a:r>
              <a:rPr lang="uk-UA" sz="2000" dirty="0" err="1" smtClean="0"/>
              <a:t>горгани</a:t>
            </a:r>
            <a:r>
              <a:rPr lang="uk-UA" sz="2000" dirty="0" smtClean="0"/>
              <a:t>, </a:t>
            </a:r>
            <a:r>
              <a:rPr lang="uk-UA" sz="2000" dirty="0" err="1" smtClean="0"/>
              <a:t>греготи</a:t>
            </a:r>
            <a:r>
              <a:rPr lang="uk-UA" sz="2000" dirty="0" smtClean="0"/>
              <a:t>) </a:t>
            </a:r>
            <a:r>
              <a:rPr lang="en-US" sz="2000" dirty="0" smtClean="0"/>
              <a:t> </a:t>
            </a:r>
            <a:r>
              <a:rPr lang="uk-UA" sz="2000" dirty="0" smtClean="0"/>
              <a:t>в Горганах</a:t>
            </a:r>
            <a:endParaRPr lang="uk-UA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90925" y="6392361"/>
            <a:ext cx="2401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/>
              <a:t>Джерело: http://uk.wikipedia.org/ </a:t>
            </a:r>
            <a:endParaRPr lang="uk-UA" sz="12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айл:Popadia 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44016"/>
            <a:ext cx="8496943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1560" y="6237312"/>
            <a:ext cx="4144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Вершина г. Попадя (1740.6 м) в Горганах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74901" y="6392361"/>
            <a:ext cx="2401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/>
              <a:t>Джерело: http://uk.wikipedia.org/ </a:t>
            </a:r>
            <a:endParaRPr lang="uk-UA" sz="12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E:\Worochta_seminar_kaf_2012_foto\Zinko_foto_seminar_Worochta_2012\IMG_9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4608512" cy="3456384"/>
          </a:xfrm>
          <a:prstGeom prst="rect">
            <a:avLst/>
          </a:prstGeom>
          <a:noFill/>
        </p:spPr>
      </p:pic>
      <p:pic>
        <p:nvPicPr>
          <p:cNvPr id="107523" name="Picture 3" descr="E:\Worochta_seminar_kaf_2012_foto\Zinko_foto_seminar_Worochta_2012\IMG_96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6632"/>
            <a:ext cx="4608512" cy="3456384"/>
          </a:xfrm>
          <a:prstGeom prst="rect">
            <a:avLst/>
          </a:prstGeom>
          <a:noFill/>
        </p:spPr>
      </p:pic>
      <p:pic>
        <p:nvPicPr>
          <p:cNvPr id="107524" name="Picture 4" descr="E:\Worochta_seminar_kaf_2012_foto\Zinko_foto_seminar_Worochta_2012\IMG_96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356991"/>
            <a:ext cx="4608513" cy="345638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4141529"/>
            <a:ext cx="4104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Сучасні </a:t>
            </a:r>
            <a:r>
              <a:rPr lang="uk-UA" sz="2000" dirty="0" err="1" smtClean="0"/>
              <a:t>морфодинамічні</a:t>
            </a:r>
            <a:r>
              <a:rPr lang="uk-UA" sz="2000" dirty="0" smtClean="0"/>
              <a:t> процеси у районі гірськолижного курорту «Буковель» </a:t>
            </a:r>
            <a:endParaRPr lang="uk-UA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3528392" cy="64087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uk-UA" dirty="0"/>
              <a:t>Рельєф Українських Карпат приурочений до структурно-літологічних зон (покривів). Великі комплекси форм рельєфу мають поздовжнє (північний захід – південний схід) простягання, яке співпадає з напрямом тектонічних елементів.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У </a:t>
            </a:r>
            <a:r>
              <a:rPr lang="uk-UA" dirty="0"/>
              <a:t>свою чергу поздовжні елементи дуже часто діляться у поперечному напрямку на структурно-геоморфологічні комплекси нижчого порядку.</a:t>
            </a:r>
          </a:p>
        </p:txBody>
      </p:sp>
      <p:pic>
        <p:nvPicPr>
          <p:cNvPr id="2050" name="Picture 2" descr="C:\Users\Oksana Shevchuk\Desktop\Krawczuk_reljef_Karpat_2013prezentacja\geologichna budova ma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82925"/>
            <a:ext cx="5292080" cy="5362299"/>
          </a:xfrm>
          <a:prstGeom prst="rect">
            <a:avLst/>
          </a:prstGeom>
          <a:noFill/>
        </p:spPr>
      </p:pic>
      <p:pic>
        <p:nvPicPr>
          <p:cNvPr id="2051" name="Picture 3" descr="C:\Users\Oksana Shevchuk\Desktop\Krawczuk_reljef_Karpat_2013prezentacja\geologichna budova legen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789" y="5439724"/>
            <a:ext cx="5226707" cy="1373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Скибові</a:t>
            </a:r>
            <a:r>
              <a:rPr lang="uk-UA" dirty="0" smtClean="0"/>
              <a:t> Карпати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lnSpcReduction="10000"/>
          </a:bodyPr>
          <a:lstStyle/>
          <a:p>
            <a:r>
              <a:rPr lang="uk-UA" dirty="0"/>
              <a:t>У Покутсько-Буковинських Карпатах орографічний уступ приурочений до лінії насуву Бориславсько-Покутського покриву на Зовнішню зону прогину. На цьому покриві сформувався </a:t>
            </a:r>
            <a:r>
              <a:rPr lang="uk-UA" dirty="0" err="1"/>
              <a:t>назькогірний</a:t>
            </a:r>
            <a:r>
              <a:rPr lang="uk-UA" dirty="0"/>
              <a:t> рельєф Покутсько-Буковинських Карпат з абсолютними висотами 700-900 м. У рельєфі чітко простежується шість антиклінальних хребтів і синклінальних долин. Найвища вершина </a:t>
            </a:r>
            <a:r>
              <a:rPr lang="uk-UA" dirty="0" err="1"/>
              <a:t>низькогір’я</a:t>
            </a:r>
            <a:r>
              <a:rPr lang="uk-UA" dirty="0"/>
              <a:t> – г. </a:t>
            </a:r>
            <a:r>
              <a:rPr lang="uk-UA" dirty="0" err="1"/>
              <a:t>Буковець</a:t>
            </a:r>
            <a:r>
              <a:rPr lang="uk-UA" dirty="0"/>
              <a:t> </a:t>
            </a:r>
            <a:r>
              <a:rPr lang="uk-UA" dirty="0" err="1"/>
              <a:t>Річківський</a:t>
            </a:r>
            <a:r>
              <a:rPr lang="uk-UA" dirty="0"/>
              <a:t> (1059 м).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айл:Pokutsko-Bukovynski Karpat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144017"/>
            <a:ext cx="8136903" cy="6093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11560" y="6237312"/>
            <a:ext cx="6094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err="1" smtClean="0"/>
              <a:t>Середньогірний</a:t>
            </a:r>
            <a:r>
              <a:rPr lang="uk-UA" dirty="0" smtClean="0"/>
              <a:t> рельєф у Покутсько-Буковинських Карпатах</a:t>
            </a:r>
            <a:endParaRPr lang="uk-UA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айл:Pidzaharych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642240" cy="347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004048" y="692696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Вигляд на </a:t>
            </a:r>
            <a:r>
              <a:rPr lang="uk-UA" dirty="0" err="1" smtClean="0"/>
              <a:t>Сокільський</a:t>
            </a:r>
            <a:r>
              <a:rPr lang="uk-UA" dirty="0" smtClean="0"/>
              <a:t> хребет з околиць перевалу </a:t>
            </a:r>
            <a:r>
              <a:rPr lang="uk-UA" dirty="0" err="1" smtClean="0"/>
              <a:t>Німчич</a:t>
            </a:r>
            <a:r>
              <a:rPr lang="uk-UA" dirty="0" smtClean="0"/>
              <a:t>. Внизу – долина р. Черемош, зліва – с. Розтоки, справа – с. </a:t>
            </a:r>
            <a:r>
              <a:rPr lang="uk-UA" dirty="0" err="1" smtClean="0"/>
              <a:t>Підзахаричі</a:t>
            </a:r>
            <a:endParaRPr lang="uk-UA" dirty="0"/>
          </a:p>
        </p:txBody>
      </p:sp>
      <p:pic>
        <p:nvPicPr>
          <p:cNvPr id="6" name="Рисунок 5" descr="Файл:Скеля-останець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996952"/>
            <a:ext cx="4638301" cy="351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63688" y="5229200"/>
            <a:ext cx="22281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Скеля-останець на хребті </a:t>
            </a:r>
            <a:r>
              <a:rPr lang="uk-UA" sz="2000" dirty="0" err="1" smtClean="0"/>
              <a:t>Сокільський</a:t>
            </a:r>
            <a:r>
              <a:rPr lang="uk-UA" sz="2000" dirty="0" smtClean="0"/>
              <a:t> </a:t>
            </a:r>
            <a:endParaRPr lang="uk-UA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46909" y="6488668"/>
            <a:ext cx="2401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/>
              <a:t>Джерело: http://uk.wikipedia.org/ </a:t>
            </a:r>
            <a:endParaRPr lang="uk-UA" sz="12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Скибові</a:t>
            </a:r>
            <a:r>
              <a:rPr lang="uk-UA" dirty="0" smtClean="0"/>
              <a:t> Карпати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 fontScale="92500" lnSpcReduction="20000"/>
          </a:bodyPr>
          <a:lstStyle/>
          <a:p>
            <a:r>
              <a:rPr lang="uk-UA" dirty="0" err="1"/>
              <a:t>Середньогірний</a:t>
            </a:r>
            <a:r>
              <a:rPr lang="uk-UA" dirty="0"/>
              <a:t> рельєф </a:t>
            </a:r>
            <a:r>
              <a:rPr lang="uk-UA" dirty="0" err="1"/>
              <a:t>Скибових</a:t>
            </a:r>
            <a:r>
              <a:rPr lang="uk-UA" dirty="0"/>
              <a:t> Покутських-Буковинських Карпат сформувався на двох тектонічних скибах: </a:t>
            </a:r>
            <a:r>
              <a:rPr lang="uk-UA" dirty="0" err="1"/>
              <a:t>Парашки</a:t>
            </a:r>
            <a:r>
              <a:rPr lang="uk-UA" dirty="0"/>
              <a:t> і </a:t>
            </a:r>
            <a:r>
              <a:rPr lang="uk-UA" dirty="0" err="1"/>
              <a:t>Орівській</a:t>
            </a:r>
            <a:r>
              <a:rPr lang="uk-UA" dirty="0"/>
              <a:t>. Гірський ланцюг </a:t>
            </a:r>
            <a:r>
              <a:rPr lang="uk-UA" dirty="0" err="1"/>
              <a:t>Орівської</a:t>
            </a:r>
            <a:r>
              <a:rPr lang="uk-UA" dirty="0"/>
              <a:t> скиби фіксується вершинами Лисина </a:t>
            </a:r>
            <a:r>
              <a:rPr lang="uk-UA" dirty="0" err="1"/>
              <a:t>Космацька</a:t>
            </a:r>
            <a:r>
              <a:rPr lang="uk-UA" dirty="0"/>
              <a:t> (1465,0 м), </a:t>
            </a:r>
            <a:r>
              <a:rPr lang="uk-UA" dirty="0" err="1"/>
              <a:t>Грегіт</a:t>
            </a:r>
            <a:r>
              <a:rPr lang="uk-UA" dirty="0"/>
              <a:t> (1472,0 м), Чорний Грунь (1387,5 м). Із розміщеною південніше морфоструктурою </a:t>
            </a:r>
            <a:r>
              <a:rPr lang="uk-UA" dirty="0" err="1"/>
              <a:t>Парашки</a:t>
            </a:r>
            <a:r>
              <a:rPr lang="uk-UA" dirty="0"/>
              <a:t> пов’язана найвища частина Покутсько-Буковинського </a:t>
            </a:r>
            <a:r>
              <a:rPr lang="uk-UA" dirty="0" err="1"/>
              <a:t>середньогір’я</a:t>
            </a:r>
            <a:r>
              <a:rPr lang="uk-UA" dirty="0"/>
              <a:t> з вершинами </a:t>
            </a:r>
            <a:r>
              <a:rPr lang="uk-UA" dirty="0" err="1"/>
              <a:t>Гордя</a:t>
            </a:r>
            <a:r>
              <a:rPr lang="uk-UA" dirty="0"/>
              <a:t> (1478,7 м), Версалем (1406,7 м), </a:t>
            </a:r>
            <a:r>
              <a:rPr lang="uk-UA" dirty="0" err="1"/>
              <a:t>Ротило</a:t>
            </a:r>
            <a:r>
              <a:rPr lang="uk-UA" dirty="0"/>
              <a:t> (1483,2 м – найвища вершина Покутсько-Буковинських Карпат), Біла Кобила (1476,9 м) та ін.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62670"/>
            <a:ext cx="8640960" cy="778098"/>
          </a:xfrm>
        </p:spPr>
        <p:txBody>
          <a:bodyPr>
            <a:noAutofit/>
          </a:bodyPr>
          <a:lstStyle/>
          <a:p>
            <a:pPr algn="l"/>
            <a:r>
              <a:rPr lang="uk-UA" b="1" dirty="0" smtClean="0"/>
              <a:t>Вододільно-Верховинські Карпати </a:t>
            </a:r>
            <a:endParaRPr lang="uk-UA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2453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i="1" dirty="0"/>
              <a:t>Вододільно-Верховинське </a:t>
            </a:r>
            <a:r>
              <a:rPr lang="uk-UA" i="1" dirty="0" err="1"/>
              <a:t>низькогір’я</a:t>
            </a:r>
            <a:r>
              <a:rPr lang="uk-UA" dirty="0"/>
              <a:t> з елементами </a:t>
            </a:r>
            <a:r>
              <a:rPr lang="uk-UA" dirty="0" err="1"/>
              <a:t>середньогір’я</a:t>
            </a:r>
            <a:r>
              <a:rPr lang="uk-UA" dirty="0"/>
              <a:t> на структурах зони Кросно займає центральну частину Флішових Карпат між </a:t>
            </a:r>
            <a:r>
              <a:rPr lang="uk-UA" dirty="0" err="1"/>
              <a:t>Скибовими</a:t>
            </a:r>
            <a:r>
              <a:rPr lang="uk-UA" dirty="0"/>
              <a:t> і </a:t>
            </a:r>
            <a:r>
              <a:rPr lang="uk-UA" dirty="0" err="1"/>
              <a:t>Полонинсько-Чорногірськими</a:t>
            </a:r>
            <a:r>
              <a:rPr lang="uk-UA" dirty="0"/>
              <a:t> Карпатами. Р. Сливка (2001) у межах Вододільно-Верховинських Карпат виділив такі типи рельєфу: </a:t>
            </a:r>
            <a:r>
              <a:rPr lang="uk-UA" dirty="0" err="1"/>
              <a:t>низькогірно-тектонічний</a:t>
            </a:r>
            <a:r>
              <a:rPr lang="uk-UA" dirty="0"/>
              <a:t> (верховинський), </a:t>
            </a:r>
            <a:r>
              <a:rPr lang="uk-UA" dirty="0" err="1"/>
              <a:t>складчасто-бриловий</a:t>
            </a:r>
            <a:r>
              <a:rPr lang="uk-UA" dirty="0"/>
              <a:t> </a:t>
            </a:r>
            <a:r>
              <a:rPr lang="uk-UA" dirty="0" err="1"/>
              <a:t>крутосхилових</a:t>
            </a:r>
            <a:r>
              <a:rPr lang="uk-UA" dirty="0"/>
              <a:t> </a:t>
            </a:r>
            <a:r>
              <a:rPr lang="uk-UA" dirty="0" err="1"/>
              <a:t>середньогір’їв</a:t>
            </a:r>
            <a:r>
              <a:rPr lang="uk-UA" dirty="0"/>
              <a:t> Внутрішніх Горганів, </a:t>
            </a:r>
            <a:r>
              <a:rPr lang="uk-UA" dirty="0" err="1"/>
              <a:t>дрібногірський</a:t>
            </a:r>
            <a:r>
              <a:rPr lang="uk-UA" dirty="0"/>
              <a:t> ерозійно-акумулятивний реліктових поздовжніх долин.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smtClean="0"/>
              <a:t>Вододільно-Верховинські Карпати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760640"/>
          </a:xfrm>
        </p:spPr>
        <p:txBody>
          <a:bodyPr>
            <a:normAutofit fontScale="85000" lnSpcReduction="10000"/>
          </a:bodyPr>
          <a:lstStyle/>
          <a:p>
            <a:r>
              <a:rPr lang="uk-UA" dirty="0"/>
              <a:t>Перший тип рельєфу притаманний для більшої частини Вододільно-Верховинської геоморфологічної області і охоплює райони </a:t>
            </a:r>
            <a:r>
              <a:rPr lang="uk-UA" dirty="0" err="1"/>
              <a:t>низькогірних</a:t>
            </a:r>
            <a:r>
              <a:rPr lang="uk-UA" dirty="0"/>
              <a:t> антиклінальних хребтів і синклінальних долин </a:t>
            </a:r>
            <a:r>
              <a:rPr lang="uk-UA" dirty="0" err="1"/>
              <a:t>Стрийсько-Сянської</a:t>
            </a:r>
            <a:r>
              <a:rPr lang="uk-UA" dirty="0"/>
              <a:t> верховини та ерозійного </a:t>
            </a:r>
            <a:r>
              <a:rPr lang="uk-UA" dirty="0" err="1"/>
              <a:t>низькогір’я</a:t>
            </a:r>
            <a:r>
              <a:rPr lang="uk-UA" dirty="0"/>
              <a:t> </a:t>
            </a:r>
            <a:r>
              <a:rPr lang="uk-UA" dirty="0" err="1"/>
              <a:t>Воловецько-Міжгірської</a:t>
            </a:r>
            <a:r>
              <a:rPr lang="uk-UA" dirty="0"/>
              <a:t> верховини. Між собою ці верховини розділені Верховинським </a:t>
            </a:r>
            <a:r>
              <a:rPr lang="uk-UA" dirty="0" err="1"/>
              <a:t>середньогірським</a:t>
            </a:r>
            <a:r>
              <a:rPr lang="uk-UA" dirty="0"/>
              <a:t> вододільним хребтом. </a:t>
            </a:r>
            <a:endParaRPr lang="uk-UA" dirty="0" smtClean="0"/>
          </a:p>
          <a:p>
            <a:r>
              <a:rPr lang="uk-UA" dirty="0" smtClean="0"/>
              <a:t>Переважні </a:t>
            </a:r>
            <a:r>
              <a:rPr lang="uk-UA" dirty="0"/>
              <a:t>абсолютні висоти в межах </a:t>
            </a:r>
            <a:r>
              <a:rPr lang="uk-UA" dirty="0" err="1"/>
              <a:t>низькогір’я</a:t>
            </a:r>
            <a:r>
              <a:rPr lang="uk-UA" dirty="0"/>
              <a:t> </a:t>
            </a:r>
            <a:r>
              <a:rPr lang="uk-UA" dirty="0" err="1"/>
              <a:t>Стрийсько-Сянської</a:t>
            </a:r>
            <a:r>
              <a:rPr lang="uk-UA" dirty="0"/>
              <a:t> верховини коливаються в межах 600-700 м, у </a:t>
            </a:r>
            <a:r>
              <a:rPr lang="uk-UA" dirty="0" err="1"/>
              <a:t>Воловецько-Міжгірській</a:t>
            </a:r>
            <a:r>
              <a:rPr lang="uk-UA" dirty="0"/>
              <a:t> верховині – 800-900 м. Крім того, у </a:t>
            </a:r>
            <a:r>
              <a:rPr lang="uk-UA" dirty="0" err="1"/>
              <a:t>Міжгірській</a:t>
            </a:r>
            <a:r>
              <a:rPr lang="uk-UA" dirty="0"/>
              <a:t> верховині трапляються ділянки </a:t>
            </a:r>
            <a:r>
              <a:rPr lang="uk-UA" dirty="0" err="1"/>
              <a:t>середньогірського</a:t>
            </a:r>
            <a:r>
              <a:rPr lang="uk-UA" dirty="0"/>
              <a:t> рельєфу з абсолютними висотами 1300-1400 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Файл:Stryjsko-Sans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272"/>
            <a:ext cx="8196064" cy="61470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6309320"/>
            <a:ext cx="52351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err="1" smtClean="0"/>
              <a:t>Стрийсько-Сянська</a:t>
            </a:r>
            <a:r>
              <a:rPr lang="uk-UA" sz="2000" dirty="0" smtClean="0"/>
              <a:t> Верховина біля села </a:t>
            </a:r>
            <a:r>
              <a:rPr lang="uk-UA" sz="2000" dirty="0" err="1" smtClean="0"/>
              <a:t>Сянки</a:t>
            </a:r>
            <a:endParaRPr lang="uk-UA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46909" y="6488668"/>
            <a:ext cx="2401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/>
              <a:t>Джерело: http://uk.wikipedia.org/ </a:t>
            </a:r>
            <a:endParaRPr lang="uk-UA" sz="12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smtClean="0"/>
              <a:t>Вододільно-Верховинські Карпати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txBody>
          <a:bodyPr>
            <a:normAutofit lnSpcReduction="10000"/>
          </a:bodyPr>
          <a:lstStyle/>
          <a:p>
            <a:r>
              <a:rPr lang="uk-UA" dirty="0"/>
              <a:t>Верховинський </a:t>
            </a:r>
            <a:r>
              <a:rPr lang="uk-UA" dirty="0" err="1"/>
              <a:t>середньогірський</a:t>
            </a:r>
            <a:r>
              <a:rPr lang="uk-UA" dirty="0"/>
              <a:t> вододільний хребет має більші абсолютні (1000-1400 м) і відносні висоти. Звивиста гребенева лінія хребта простежується з північного заходу на південний схід через вершини </a:t>
            </a:r>
            <a:r>
              <a:rPr lang="uk-UA" dirty="0" err="1"/>
              <a:t>Перейба</a:t>
            </a:r>
            <a:r>
              <a:rPr lang="uk-UA" dirty="0"/>
              <a:t> (1020 м), Дрогобицький Камінь (1185 м), </a:t>
            </a:r>
            <a:r>
              <a:rPr lang="uk-UA" dirty="0" err="1"/>
              <a:t>Старостиня</a:t>
            </a:r>
            <a:r>
              <a:rPr lang="uk-UA" dirty="0"/>
              <a:t> (1226), </a:t>
            </a:r>
            <a:r>
              <a:rPr lang="uk-UA" dirty="0" err="1"/>
              <a:t>Пікуй</a:t>
            </a:r>
            <a:r>
              <a:rPr lang="uk-UA" dirty="0"/>
              <a:t> (1409 м). Західна частина хребта має </a:t>
            </a:r>
            <a:r>
              <a:rPr lang="uk-UA" dirty="0" err="1"/>
              <a:t>виположені</a:t>
            </a:r>
            <a:r>
              <a:rPr lang="uk-UA" dirty="0"/>
              <a:t> північно-східні та круті, іноді </a:t>
            </a:r>
            <a:r>
              <a:rPr lang="uk-UA" dirty="0" err="1"/>
              <a:t>урвищні</a:t>
            </a:r>
            <a:r>
              <a:rPr lang="uk-UA" dirty="0"/>
              <a:t>, південно-західні схили. У східній частині хребта, навпаки, північно-східні схили круті, а південно-західні пологі і довгі.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айл:Pikuy 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16632"/>
            <a:ext cx="8280919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27584" y="6237312"/>
            <a:ext cx="61550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/>
              <a:t>г. </a:t>
            </a:r>
            <a:r>
              <a:rPr lang="uk-UA" sz="2000" dirty="0" err="1" smtClean="0"/>
              <a:t>Пікуй</a:t>
            </a:r>
            <a:r>
              <a:rPr lang="uk-UA" sz="2000" dirty="0" smtClean="0"/>
              <a:t> (1409 м) – найвища вершина Львівської області</a:t>
            </a:r>
            <a:endParaRPr lang="uk-UA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46909" y="6488668"/>
            <a:ext cx="2401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/>
              <a:t>Джерело: http://uk.wikipedia.org/ </a:t>
            </a:r>
            <a:endParaRPr lang="uk-UA" sz="12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smtClean="0"/>
              <a:t>Вододільно-Верховинські Карпати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544616"/>
          </a:xfrm>
        </p:spPr>
        <p:txBody>
          <a:bodyPr>
            <a:normAutofit fontScale="92500" lnSpcReduction="20000"/>
          </a:bodyPr>
          <a:lstStyle/>
          <a:p>
            <a:r>
              <a:rPr lang="uk-UA" dirty="0"/>
              <a:t>Район середньовисотних антиклінальних хребтів гірських груп </a:t>
            </a:r>
            <a:r>
              <a:rPr lang="uk-UA" dirty="0" err="1"/>
              <a:t>Привододільних</a:t>
            </a:r>
            <a:r>
              <a:rPr lang="uk-UA" dirty="0"/>
              <a:t> (Внутрішніх) Горганів приурочений до піднятої основи зони Кросно. На всіх хребтах відслонюються палеоценові і еоценові  пісковики, що сприяє розвитку у </a:t>
            </a:r>
            <a:r>
              <a:rPr lang="uk-UA" dirty="0" err="1"/>
              <a:t>пригребеневих</a:t>
            </a:r>
            <a:r>
              <a:rPr lang="uk-UA" dirty="0"/>
              <a:t> частинах і на схилах кам’яних розсипищ. Долинами рік </a:t>
            </a:r>
            <a:r>
              <a:rPr lang="uk-UA" dirty="0" err="1"/>
              <a:t>Мокрянки</a:t>
            </a:r>
            <a:r>
              <a:rPr lang="uk-UA" dirty="0"/>
              <a:t>, </a:t>
            </a:r>
            <a:r>
              <a:rPr lang="uk-UA" dirty="0" err="1"/>
              <a:t>Брустурянки</a:t>
            </a:r>
            <a:r>
              <a:rPr lang="uk-UA" dirty="0"/>
              <a:t>, </a:t>
            </a:r>
            <a:r>
              <a:rPr lang="uk-UA" dirty="0" err="1"/>
              <a:t>Тереблі</a:t>
            </a:r>
            <a:r>
              <a:rPr lang="uk-UA" dirty="0"/>
              <a:t>, Ріки виокремлюються окремі гірські групи і хребти: </a:t>
            </a:r>
            <a:r>
              <a:rPr lang="uk-UA" dirty="0" err="1"/>
              <a:t>Негровець</a:t>
            </a:r>
            <a:r>
              <a:rPr lang="uk-UA" dirty="0"/>
              <a:t> (1712 м), </a:t>
            </a:r>
            <a:r>
              <a:rPr lang="uk-UA" dirty="0" err="1"/>
              <a:t>Канч</a:t>
            </a:r>
            <a:r>
              <a:rPr lang="uk-UA" dirty="0"/>
              <a:t> (1576 м), </a:t>
            </a:r>
            <a:r>
              <a:rPr lang="uk-UA" dirty="0" err="1"/>
              <a:t>Пішконя</a:t>
            </a:r>
            <a:r>
              <a:rPr lang="uk-UA" dirty="0"/>
              <a:t> (1472 м), </a:t>
            </a:r>
            <a:r>
              <a:rPr lang="uk-UA" dirty="0" err="1"/>
              <a:t>Яснівець</a:t>
            </a:r>
            <a:r>
              <a:rPr lang="uk-UA" dirty="0"/>
              <a:t> (1600 м) та ін. Дещо відособлено виділяється хребет </a:t>
            </a:r>
            <a:r>
              <a:rPr lang="uk-UA" dirty="0" err="1"/>
              <a:t>Братківський</a:t>
            </a:r>
            <a:r>
              <a:rPr lang="uk-UA" dirty="0"/>
              <a:t> з найбільшими абсолютними висотами: Чорна </a:t>
            </a:r>
            <a:r>
              <a:rPr lang="uk-UA" dirty="0" err="1"/>
              <a:t>Клева</a:t>
            </a:r>
            <a:r>
              <a:rPr lang="uk-UA" dirty="0"/>
              <a:t> (1719 м), </a:t>
            </a:r>
            <a:r>
              <a:rPr lang="uk-UA" dirty="0" err="1"/>
              <a:t>Братківська</a:t>
            </a:r>
            <a:r>
              <a:rPr lang="uk-UA" dirty="0"/>
              <a:t> (1788 м), </a:t>
            </a:r>
            <a:r>
              <a:rPr lang="uk-UA" dirty="0" err="1"/>
              <a:t>Гропа</a:t>
            </a:r>
            <a:r>
              <a:rPr lang="uk-UA" dirty="0"/>
              <a:t> (1758 м), Дурня (1704 м).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517233"/>
            <a:ext cx="8229600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b="1" dirty="0" smtClean="0"/>
              <a:t>Геоморфологічна карта Українських Карпат і прилеглих територій</a:t>
            </a:r>
            <a:r>
              <a:rPr lang="en-US" sz="2000" b="1" dirty="0" smtClean="0"/>
              <a:t> (</a:t>
            </a:r>
            <a:r>
              <a:rPr lang="uk-UA" sz="2000" b="1" dirty="0" smtClean="0"/>
              <a:t>Р.Гнатюк, Я.Кравчук, 2005)</a:t>
            </a:r>
            <a:endParaRPr lang="uk-UA" sz="2000" b="1" dirty="0"/>
          </a:p>
        </p:txBody>
      </p:sp>
      <p:pic>
        <p:nvPicPr>
          <p:cNvPr id="1026" name="Picture 2" descr="D:\Terminowe_2\Krawczuk_Jaroslaw_2013\Krawczuk_reljef_Karpat_2013prezentacja\Karta_geomorfologich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8" y="360040"/>
            <a:ext cx="8959808" cy="5013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smtClean="0"/>
              <a:t>Вододільно-Верховинські Карпати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80728"/>
            <a:ext cx="8568952" cy="5544616"/>
          </a:xfrm>
        </p:spPr>
        <p:txBody>
          <a:bodyPr>
            <a:normAutofit fontScale="92500" lnSpcReduction="10000"/>
          </a:bodyPr>
          <a:lstStyle/>
          <a:p>
            <a:r>
              <a:rPr lang="uk-UA" dirty="0"/>
              <a:t>У </a:t>
            </a:r>
            <a:r>
              <a:rPr lang="uk-UA" dirty="0" err="1"/>
              <a:t>Ворохта-Путильському</a:t>
            </a:r>
            <a:r>
              <a:rPr lang="uk-UA" dirty="0"/>
              <a:t> </a:t>
            </a:r>
            <a:r>
              <a:rPr lang="uk-UA" dirty="0" err="1"/>
              <a:t>низькогір’ї</a:t>
            </a:r>
            <a:r>
              <a:rPr lang="uk-UA" dirty="0"/>
              <a:t> і </a:t>
            </a:r>
            <a:r>
              <a:rPr lang="uk-UA" dirty="0" err="1"/>
              <a:t>Ясінянській</a:t>
            </a:r>
            <a:r>
              <a:rPr lang="uk-UA" dirty="0"/>
              <a:t> улоговині формування сучасного рельєфу відбувалося під великим впливом екзогенних процесів. З </a:t>
            </a:r>
            <a:r>
              <a:rPr lang="uk-UA" dirty="0" err="1"/>
              <a:t>Ворохта-Путильським</a:t>
            </a:r>
            <a:r>
              <a:rPr lang="uk-UA" dirty="0"/>
              <a:t> </a:t>
            </a:r>
            <a:r>
              <a:rPr lang="uk-UA" dirty="0" err="1"/>
              <a:t>низькогір’ям</a:t>
            </a:r>
            <a:r>
              <a:rPr lang="uk-UA" dirty="0"/>
              <a:t> пов’язують  існування давньої пліоценової поздовжньої долини. </a:t>
            </a:r>
            <a:r>
              <a:rPr lang="uk-UA" dirty="0" err="1"/>
              <a:t>Ясінянська</a:t>
            </a:r>
            <a:r>
              <a:rPr lang="uk-UA" dirty="0"/>
              <a:t> улоговина сформувалася на однойменній синкліналі, в будові якої домінує </a:t>
            </a:r>
            <a:r>
              <a:rPr lang="uk-UA" dirty="0" err="1"/>
              <a:t>дрібноритмічний</a:t>
            </a:r>
            <a:r>
              <a:rPr lang="uk-UA" dirty="0"/>
              <a:t> глинистий фліш. Улоговині притаманні похилі схили, ускладнені зсувними формами, розчленовані ярами і балками. Переважні абсолютні висоти – 700-850 м, відносні – 100-200 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Файл:Vorohta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424" y="188640"/>
            <a:ext cx="7620000" cy="5715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55576" y="5949280"/>
            <a:ext cx="6336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err="1" smtClean="0"/>
              <a:t>Ворохта-Путильське</a:t>
            </a:r>
            <a:r>
              <a:rPr lang="uk-UA" sz="2000" dirty="0" smtClean="0"/>
              <a:t> </a:t>
            </a:r>
            <a:r>
              <a:rPr lang="uk-UA" sz="2000" dirty="0" err="1" smtClean="0"/>
              <a:t>низькогір'я</a:t>
            </a:r>
            <a:r>
              <a:rPr lang="uk-UA" sz="2000" dirty="0" smtClean="0"/>
              <a:t> біля </a:t>
            </a:r>
            <a:r>
              <a:rPr lang="uk-UA" sz="2000" dirty="0" err="1" smtClean="0"/>
              <a:t>смт</a:t>
            </a:r>
            <a:r>
              <a:rPr lang="uk-UA" sz="2000" dirty="0" smtClean="0"/>
              <a:t> Ворохта</a:t>
            </a:r>
            <a:endParaRPr lang="uk-UA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46909" y="6488668"/>
            <a:ext cx="2401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/>
              <a:t>Джерело: http://uk.wikipedia.org/ </a:t>
            </a:r>
            <a:endParaRPr lang="uk-UA" sz="12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Файл:Yasinia view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260648"/>
            <a:ext cx="8461957" cy="561662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6021288"/>
            <a:ext cx="49785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err="1" smtClean="0"/>
              <a:t>Ясінянська</a:t>
            </a:r>
            <a:r>
              <a:rPr lang="uk-UA" sz="2000" dirty="0" smtClean="0"/>
              <a:t> улоговина (вид на селище </a:t>
            </a:r>
            <a:r>
              <a:rPr lang="uk-UA" sz="2000" dirty="0" err="1" smtClean="0"/>
              <a:t>Ясіня</a:t>
            </a:r>
            <a:r>
              <a:rPr lang="uk-UA" sz="2000" dirty="0" smtClean="0"/>
              <a:t>)</a:t>
            </a:r>
            <a:endParaRPr lang="uk-UA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46909" y="6488668"/>
            <a:ext cx="2401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/>
              <a:t>Джерело: http://uk.wikipedia.org/ </a:t>
            </a:r>
            <a:endParaRPr lang="uk-UA" sz="12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62670"/>
            <a:ext cx="8640960" cy="850106"/>
          </a:xfrm>
        </p:spPr>
        <p:txBody>
          <a:bodyPr>
            <a:noAutofit/>
          </a:bodyPr>
          <a:lstStyle/>
          <a:p>
            <a:pPr algn="l"/>
            <a:r>
              <a:rPr lang="uk-UA" sz="4000" b="1" dirty="0" err="1" smtClean="0"/>
              <a:t>Полонинсько-Чорногірські</a:t>
            </a:r>
            <a:r>
              <a:rPr lang="uk-UA" sz="4000" b="1" dirty="0" smtClean="0"/>
              <a:t> Карпати</a:t>
            </a:r>
            <a:endParaRPr lang="uk-UA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245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i="1" dirty="0" err="1"/>
              <a:t>Полонинсько-Чорногірські</a:t>
            </a:r>
            <a:r>
              <a:rPr lang="uk-UA" i="1" dirty="0"/>
              <a:t> Карпати</a:t>
            </a:r>
            <a:r>
              <a:rPr lang="uk-UA" dirty="0"/>
              <a:t> сформувалися на п’яти покривах (зонах) Флішових Карпат. В орографічному плані тут чітко виділяється два великих елементи – Полонинський хребет і </a:t>
            </a:r>
            <a:r>
              <a:rPr lang="uk-UA" dirty="0" err="1"/>
              <a:t>Свидовецько-Чорногірський</a:t>
            </a:r>
            <a:r>
              <a:rPr lang="uk-UA" dirty="0"/>
              <a:t> масив, розділені долинами рік на дрібніші орографічні елементи. У Полонинському хребті дуже чітко виділяються три поперечних масиви: Полонина-Руна (межиріччя </a:t>
            </a:r>
            <a:r>
              <a:rPr lang="uk-UA" dirty="0" err="1"/>
              <a:t>Ужа-Латориці</a:t>
            </a:r>
            <a:r>
              <a:rPr lang="uk-UA" dirty="0"/>
              <a:t>), </a:t>
            </a:r>
            <a:r>
              <a:rPr lang="uk-UA" dirty="0" err="1"/>
              <a:t>Полонина-Боржава</a:t>
            </a:r>
            <a:r>
              <a:rPr lang="uk-UA" dirty="0"/>
              <a:t> (межиріччя </a:t>
            </a:r>
            <a:r>
              <a:rPr lang="uk-UA" dirty="0" err="1"/>
              <a:t>Латориці</a:t>
            </a:r>
            <a:r>
              <a:rPr lang="uk-UA" dirty="0"/>
              <a:t> – Вічі-Ріки), Полонина-Красна (межиріччя </a:t>
            </a:r>
            <a:r>
              <a:rPr lang="uk-UA" dirty="0" err="1"/>
              <a:t>Ріки-Тересви</a:t>
            </a:r>
            <a:r>
              <a:rPr lang="uk-UA" dirty="0"/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 smtClean="0"/>
              <a:t>Полонинсько-Чорногірські</a:t>
            </a:r>
            <a:r>
              <a:rPr lang="uk-UA" dirty="0" smtClean="0"/>
              <a:t> Карпати</a:t>
            </a:r>
            <a:endParaRPr lang="uk-UA" dirty="0"/>
          </a:p>
        </p:txBody>
      </p:sp>
      <p:pic>
        <p:nvPicPr>
          <p:cNvPr id="6" name="Содержимое 5" descr="!Pol_Chorn_pid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607" y="1412776"/>
            <a:ext cx="8545340" cy="4896544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Полонинсько-Чорногірські</a:t>
            </a:r>
            <a:r>
              <a:rPr lang="uk-UA" dirty="0" smtClean="0"/>
              <a:t> Карпати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txBody>
          <a:bodyPr>
            <a:normAutofit/>
          </a:bodyPr>
          <a:lstStyle/>
          <a:p>
            <a:r>
              <a:rPr lang="uk-UA" dirty="0"/>
              <a:t>Максимальні абсолютні висоти у масиві Полонини-Руни зосереджені у верхів’ях рік Лютої, Туриці, Шипоту, Великої Піні й коливаються в межах 1000-1400 м. Найвища вершина всього масиву – г. Полонина-Руна, 1479,7 м. Для масиву Полонини-Руни характерне значне розчленування поперечними і поздовжніми відрізками долин, різкі перепади відносних висот, </a:t>
            </a:r>
            <a:r>
              <a:rPr lang="uk-UA" dirty="0" err="1"/>
              <a:t>ущелиноподібні</a:t>
            </a:r>
            <a:r>
              <a:rPr lang="uk-UA" dirty="0"/>
              <a:t> долини.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Полонинсько-Чорногірські</a:t>
            </a:r>
            <a:r>
              <a:rPr lang="uk-UA" dirty="0" smtClean="0"/>
              <a:t> Карпати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txBody>
          <a:bodyPr>
            <a:normAutofit/>
          </a:bodyPr>
          <a:lstStyle/>
          <a:p>
            <a:r>
              <a:rPr lang="uk-UA" dirty="0"/>
              <a:t>У масиві </a:t>
            </a:r>
            <a:r>
              <a:rPr lang="uk-UA" dirty="0" err="1"/>
              <a:t>Полонини-Боржави</a:t>
            </a:r>
            <a:r>
              <a:rPr lang="uk-UA" dirty="0"/>
              <a:t> окремі орографічні елементи мають «карпатську» орієнтацію (північний захід-південний схід). Найвищий і найдовший хребет </a:t>
            </a:r>
            <a:r>
              <a:rPr lang="uk-UA" dirty="0" err="1"/>
              <a:t>Полонина-Боржава</a:t>
            </a:r>
            <a:r>
              <a:rPr lang="uk-UA" dirty="0"/>
              <a:t> з вершинами Стій (1681,5 м) і Великий Верх (1598,0 м) розміщений у північній частині масиву.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Полонинсько-Чорногірські</a:t>
            </a:r>
            <a:r>
              <a:rPr lang="uk-UA" dirty="0" smtClean="0"/>
              <a:t> Карпати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txBody>
          <a:bodyPr>
            <a:normAutofit fontScale="92500" lnSpcReduction="20000"/>
          </a:bodyPr>
          <a:lstStyle/>
          <a:p>
            <a:r>
              <a:rPr lang="uk-UA" dirty="0"/>
              <a:t>У масиві Полонини-Красної максимальні абсолютні висоти, як і в попередніх двох масивах, зосереджені у північній частині. Найвищий хребет Красна розміщений на межиріччі </a:t>
            </a:r>
            <a:r>
              <a:rPr lang="uk-UA" dirty="0" err="1"/>
              <a:t>Тереблі</a:t>
            </a:r>
            <a:r>
              <a:rPr lang="uk-UA" dirty="0"/>
              <a:t> й </a:t>
            </a:r>
            <a:r>
              <a:rPr lang="uk-UA" dirty="0" err="1"/>
              <a:t>Тересви</a:t>
            </a:r>
            <a:r>
              <a:rPr lang="uk-UA" dirty="0"/>
              <a:t> з вершинами </a:t>
            </a:r>
            <a:r>
              <a:rPr lang="uk-UA" dirty="0" err="1"/>
              <a:t>Топас</a:t>
            </a:r>
            <a:r>
              <a:rPr lang="uk-UA" dirty="0"/>
              <a:t> (1548,7 м), </a:t>
            </a:r>
            <a:r>
              <a:rPr lang="uk-UA" dirty="0" err="1"/>
              <a:t>Сигланський</a:t>
            </a:r>
            <a:r>
              <a:rPr lang="uk-UA" dirty="0"/>
              <a:t> (1563,8 м), </a:t>
            </a:r>
            <a:r>
              <a:rPr lang="uk-UA" dirty="0" err="1"/>
              <a:t>Гропа</a:t>
            </a:r>
            <a:r>
              <a:rPr lang="uk-UA" dirty="0"/>
              <a:t> (1495,6 м), Климова (1492,0 м). У південній частині масиву простежується смуга невеликих хребтів і </a:t>
            </a:r>
            <a:r>
              <a:rPr lang="uk-UA" dirty="0" err="1"/>
              <a:t>оремих</a:t>
            </a:r>
            <a:r>
              <a:rPr lang="uk-UA" dirty="0"/>
              <a:t> вершин, які сильно розчленовані верхів’ями Малої і Великої </a:t>
            </a:r>
            <a:r>
              <a:rPr lang="uk-UA" dirty="0" err="1"/>
              <a:t>Угольки</a:t>
            </a:r>
            <a:r>
              <a:rPr lang="uk-UA" dirty="0"/>
              <a:t>, </a:t>
            </a:r>
            <a:r>
              <a:rPr lang="uk-UA" dirty="0" err="1"/>
              <a:t>Лужанки</a:t>
            </a:r>
            <a:r>
              <a:rPr lang="uk-UA" dirty="0"/>
              <a:t> і </a:t>
            </a:r>
            <a:r>
              <a:rPr lang="uk-UA" dirty="0" err="1"/>
              <a:t>Терешової</a:t>
            </a:r>
            <a:r>
              <a:rPr lang="uk-UA" dirty="0"/>
              <a:t> та їхніми притоками (</a:t>
            </a:r>
            <a:r>
              <a:rPr lang="uk-UA" dirty="0" err="1"/>
              <a:t>Манчул</a:t>
            </a:r>
            <a:r>
              <a:rPr lang="uk-UA" dirty="0"/>
              <a:t>, 1501,0 м; Іванів </a:t>
            </a:r>
            <a:r>
              <a:rPr lang="uk-UA" dirty="0" err="1"/>
              <a:t>Звор</a:t>
            </a:r>
            <a:r>
              <a:rPr lang="uk-UA" dirty="0"/>
              <a:t>, 1068,9 м; Полонинка-Гора, 1047,0 м; Мала Кобила, 1032,0 м та ін.).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Полонинсько-Чорногірські</a:t>
            </a:r>
            <a:r>
              <a:rPr lang="uk-UA" dirty="0" smtClean="0"/>
              <a:t> Карпати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12568"/>
          </a:xfrm>
        </p:spPr>
        <p:txBody>
          <a:bodyPr>
            <a:normAutofit/>
          </a:bodyPr>
          <a:lstStyle/>
          <a:p>
            <a:r>
              <a:rPr lang="uk-UA" dirty="0"/>
              <a:t>Південно-східну частину </a:t>
            </a:r>
            <a:r>
              <a:rPr lang="uk-UA" dirty="0" err="1"/>
              <a:t>Полонинсько-Чорногірських</a:t>
            </a:r>
            <a:r>
              <a:rPr lang="uk-UA" dirty="0"/>
              <a:t> Карпат займає </a:t>
            </a:r>
            <a:r>
              <a:rPr lang="uk-UA" dirty="0" err="1"/>
              <a:t>Свидовецько-Чорногорський</a:t>
            </a:r>
            <a:r>
              <a:rPr lang="uk-UA" dirty="0"/>
              <a:t> масив, у якому виділяють три геоморфологічних райони: </a:t>
            </a:r>
            <a:r>
              <a:rPr lang="uk-UA" dirty="0" err="1"/>
              <a:t>Свидовецький</a:t>
            </a:r>
            <a:r>
              <a:rPr lang="uk-UA" dirty="0"/>
              <a:t> (межиріччя </a:t>
            </a:r>
            <a:r>
              <a:rPr lang="uk-UA" dirty="0" err="1"/>
              <a:t>Тересви-Тиси</a:t>
            </a:r>
            <a:r>
              <a:rPr lang="uk-UA" dirty="0"/>
              <a:t>), </a:t>
            </a:r>
            <a:r>
              <a:rPr lang="uk-UA" dirty="0" err="1"/>
              <a:t>Чорногірський</a:t>
            </a:r>
            <a:r>
              <a:rPr lang="uk-UA" dirty="0"/>
              <a:t> (межиріччя Тиси-Чорного Черемошу) і </a:t>
            </a:r>
            <a:r>
              <a:rPr lang="uk-UA" dirty="0" err="1"/>
              <a:t>Гриняви-Лосової</a:t>
            </a:r>
            <a:r>
              <a:rPr lang="uk-UA" dirty="0"/>
              <a:t> (між долиною Чорного Черемошу і кордоном з Румунією).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Полонинсько-Чорногірські</a:t>
            </a:r>
            <a:r>
              <a:rPr lang="uk-UA" dirty="0" smtClean="0"/>
              <a:t> Карпати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24536"/>
          </a:xfrm>
        </p:spPr>
        <p:txBody>
          <a:bodyPr>
            <a:normAutofit/>
          </a:bodyPr>
          <a:lstStyle/>
          <a:p>
            <a:r>
              <a:rPr lang="uk-UA" dirty="0"/>
              <a:t>У гірському масиві </a:t>
            </a:r>
            <a:r>
              <a:rPr lang="uk-UA" dirty="0" err="1"/>
              <a:t>Свидівця</a:t>
            </a:r>
            <a:r>
              <a:rPr lang="uk-UA" dirty="0"/>
              <a:t> максимальні абсолютні висоти зосереджені на хребтах </a:t>
            </a:r>
            <a:r>
              <a:rPr lang="uk-UA" dirty="0" err="1"/>
              <a:t>Свидівець</a:t>
            </a:r>
            <a:r>
              <a:rPr lang="uk-UA" dirty="0"/>
              <a:t>, </a:t>
            </a:r>
            <a:r>
              <a:rPr lang="uk-UA" dirty="0" err="1"/>
              <a:t>Апшинець</a:t>
            </a:r>
            <a:r>
              <a:rPr lang="uk-UA" dirty="0"/>
              <a:t>, </a:t>
            </a:r>
            <a:r>
              <a:rPr lang="uk-UA" dirty="0" err="1"/>
              <a:t>Урду-Флаваптуч</a:t>
            </a:r>
            <a:r>
              <a:rPr lang="uk-UA" dirty="0"/>
              <a:t> (г. </a:t>
            </a:r>
            <a:r>
              <a:rPr lang="uk-UA" dirty="0" err="1"/>
              <a:t>Унгаряська</a:t>
            </a:r>
            <a:r>
              <a:rPr lang="uk-UA" dirty="0"/>
              <a:t>, 1707,8 м; г. </a:t>
            </a:r>
            <a:r>
              <a:rPr lang="uk-UA" dirty="0" err="1"/>
              <a:t>Догяська</a:t>
            </a:r>
            <a:r>
              <a:rPr lang="uk-UA" dirty="0"/>
              <a:t>, 1761,7 м; г. Котел, 1770,8 м; г. Близниця, 1881,0 м).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egen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681" y="367548"/>
            <a:ext cx="4139279" cy="651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11960" y="283824"/>
            <a:ext cx="4752528" cy="602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182880" algn="l"/>
                <a:tab pos="4640580" algn="l"/>
              </a:tabLst>
            </a:pPr>
            <a:r>
              <a:rPr lang="uk-UA" sz="1300" kern="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РІВНИННИЙ РЕЛЬЄФ</a:t>
            </a:r>
            <a:endParaRPr lang="uk-UA" sz="1300" b="1" kern="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300" b="1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Флювіальний</a:t>
            </a:r>
            <a:r>
              <a:rPr lang="uk-UA" sz="13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uk-UA" sz="1300" dirty="0" smtClean="0">
                <a:latin typeface="Times New Roman" pitchFamily="18" charset="0"/>
                <a:ea typeface="Calibri"/>
                <a:cs typeface="Times New Roman" pitchFamily="18" charset="0"/>
              </a:rPr>
              <a:t> 1 – заплави і комплекси низьких нерозчленованих і слабо розчленованих терас (пізній  </a:t>
            </a:r>
            <a:r>
              <a:rPr lang="uk-UA" sz="13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плейстоцен</a:t>
            </a:r>
            <a:r>
              <a:rPr lang="uk-UA" sz="1300" dirty="0" smtClean="0">
                <a:latin typeface="Times New Roman" pitchFamily="18" charset="0"/>
                <a:ea typeface="Calibri"/>
                <a:cs typeface="Times New Roman" pitchFamily="18" charset="0"/>
              </a:rPr>
              <a:t> - голоцен); 2 – </a:t>
            </a:r>
            <a:r>
              <a:rPr lang="uk-UA" sz="13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середньовисокі</a:t>
            </a:r>
            <a:r>
              <a:rPr lang="uk-UA" sz="1300" dirty="0" smtClean="0"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uk-UA" sz="13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ранньо-середньоплейстоценові</a:t>
            </a:r>
            <a:r>
              <a:rPr lang="uk-UA" sz="1300" dirty="0" smtClean="0">
                <a:latin typeface="Times New Roman" pitchFamily="18" charset="0"/>
                <a:ea typeface="Calibri"/>
                <a:cs typeface="Times New Roman" pitchFamily="18" charset="0"/>
              </a:rPr>
              <a:t>) помірно та слабо розчленовані тераси, місцями з покривом  лесі;</a:t>
            </a:r>
            <a:r>
              <a:rPr lang="uk-UA" sz="13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льодовиковий і водно-льодовиковий:</a:t>
            </a:r>
            <a:r>
              <a:rPr lang="uk-UA" sz="1300" dirty="0" smtClean="0">
                <a:latin typeface="Times New Roman" pitchFamily="18" charset="0"/>
                <a:ea typeface="Calibri"/>
                <a:cs typeface="Times New Roman" pitchFamily="18" charset="0"/>
              </a:rPr>
              <a:t> 3 – </a:t>
            </a:r>
            <a:r>
              <a:rPr lang="uk-UA" sz="13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пасмово-хвилясті</a:t>
            </a:r>
            <a:r>
              <a:rPr lang="uk-UA" sz="1300" dirty="0" smtClean="0">
                <a:latin typeface="Times New Roman" pitchFamily="18" charset="0"/>
                <a:ea typeface="Calibri"/>
                <a:cs typeface="Times New Roman" pitchFamily="18" charset="0"/>
              </a:rPr>
              <a:t> моренно-водно-льодовикові рівнини (ранній </a:t>
            </a:r>
            <a:r>
              <a:rPr lang="uk-UA" sz="13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плейсто-цен</a:t>
            </a:r>
            <a:r>
              <a:rPr lang="uk-UA" sz="1300" dirty="0" smtClean="0">
                <a:latin typeface="Times New Roman" pitchFamily="18" charset="0"/>
                <a:ea typeface="Calibri"/>
                <a:cs typeface="Times New Roman" pitchFamily="18" charset="0"/>
              </a:rPr>
              <a:t>); 4 – помірно та слабо розчленовані </a:t>
            </a:r>
            <a:r>
              <a:rPr lang="uk-UA" sz="13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увалисто-хвилясті</a:t>
            </a:r>
            <a:r>
              <a:rPr lang="uk-UA" sz="1300" dirty="0" smtClean="0">
                <a:latin typeface="Times New Roman" pitchFamily="18" charset="0"/>
                <a:ea typeface="Calibri"/>
                <a:cs typeface="Times New Roman" pitchFamily="18" charset="0"/>
              </a:rPr>
              <a:t> моренно-водно-льодовикові рівнини з потужним покривом  лесів (</a:t>
            </a:r>
            <a:r>
              <a:rPr lang="uk-UA" sz="13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плейстоцен-голоцен</a:t>
            </a:r>
            <a:r>
              <a:rPr lang="uk-UA" sz="1300" dirty="0" smtClean="0">
                <a:latin typeface="Times New Roman" pitchFamily="18" charset="0"/>
                <a:ea typeface="Calibri"/>
                <a:cs typeface="Times New Roman" pitchFamily="18" charset="0"/>
              </a:rPr>
              <a:t>); 5 – розчленована </a:t>
            </a:r>
            <a:r>
              <a:rPr lang="uk-UA" sz="13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увалисто-горбиста</a:t>
            </a:r>
            <a:r>
              <a:rPr lang="uk-UA" sz="1300" dirty="0" smtClean="0">
                <a:latin typeface="Times New Roman" pitchFamily="18" charset="0"/>
                <a:ea typeface="Calibri"/>
                <a:cs typeface="Times New Roman" pitchFamily="18" charset="0"/>
              </a:rPr>
              <a:t> алювіально-моренно-водно-льодовикова рівнина з покривом лесів (антропоген);</a:t>
            </a:r>
            <a:r>
              <a:rPr lang="uk-UA" sz="13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sz="1300" b="1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денудаційно-флювіальний</a:t>
            </a:r>
            <a:r>
              <a:rPr lang="uk-UA" sz="13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uk-UA" sz="1300" dirty="0" smtClean="0">
                <a:latin typeface="Times New Roman" pitchFamily="18" charset="0"/>
                <a:ea typeface="Calibri"/>
                <a:cs typeface="Times New Roman" pitchFamily="18" charset="0"/>
              </a:rPr>
              <a:t> 6 – розчленовані передгірні </a:t>
            </a:r>
            <a:r>
              <a:rPr lang="uk-UA" sz="13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денудаційно-терасні</a:t>
            </a:r>
            <a:r>
              <a:rPr lang="uk-UA" sz="1300" dirty="0" smtClean="0">
                <a:latin typeface="Times New Roman" pitchFamily="18" charset="0"/>
                <a:ea typeface="Calibri"/>
                <a:cs typeface="Times New Roman" pitchFamily="18" charset="0"/>
              </a:rPr>
              <a:t> височини, перетворені діяльністю </a:t>
            </a:r>
            <a:r>
              <a:rPr lang="uk-UA" sz="13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окського</a:t>
            </a:r>
            <a:r>
              <a:rPr lang="uk-UA" sz="1300" dirty="0" smtClean="0">
                <a:latin typeface="Times New Roman" pitchFamily="18" charset="0"/>
                <a:ea typeface="Calibri"/>
                <a:cs typeface="Times New Roman" pitchFamily="18" charset="0"/>
              </a:rPr>
              <a:t> льодовика і водно-льодовикових потоків, місцями з покривом лесів (пізній пліоцен-антропоген); 7 – передгірні </a:t>
            </a:r>
            <a:r>
              <a:rPr lang="uk-UA" sz="13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денудаційно-терасні</a:t>
            </a:r>
            <a:r>
              <a:rPr lang="uk-UA" sz="1300" dirty="0" smtClean="0">
                <a:latin typeface="Times New Roman" pitchFamily="18" charset="0"/>
                <a:ea typeface="Calibri"/>
                <a:cs typeface="Times New Roman" pitchFamily="18" charset="0"/>
              </a:rPr>
              <a:t> височини (пізній пліоцен-антропоген): а) переважно хвилясті слабо розчленовані (глибина </a:t>
            </a:r>
            <a:r>
              <a:rPr lang="uk-UA" sz="13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розчлену-вання</a:t>
            </a:r>
            <a:r>
              <a:rPr lang="uk-UA" sz="1300" dirty="0" smtClean="0">
                <a:latin typeface="Times New Roman" pitchFamily="18" charset="0"/>
                <a:ea typeface="Calibri"/>
                <a:cs typeface="Times New Roman" pitchFamily="18" charset="0"/>
              </a:rPr>
              <a:t> до 60 м); б) переважно </a:t>
            </a:r>
            <a:r>
              <a:rPr lang="uk-UA" sz="13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платоподібні</a:t>
            </a:r>
            <a:r>
              <a:rPr lang="uk-UA" sz="1300" dirty="0" smtClean="0">
                <a:latin typeface="Times New Roman" pitchFamily="18" charset="0"/>
                <a:ea typeface="Calibri"/>
                <a:cs typeface="Times New Roman" pitchFamily="18" charset="0"/>
              </a:rPr>
              <a:t> сильно розчленовані (глибина </a:t>
            </a:r>
            <a:r>
              <a:rPr lang="uk-UA" sz="13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розчленуваня</a:t>
            </a:r>
            <a:r>
              <a:rPr lang="uk-UA" sz="1300" dirty="0" smtClean="0">
                <a:latin typeface="Times New Roman" pitchFamily="18" charset="0"/>
                <a:ea typeface="Calibri"/>
                <a:cs typeface="Times New Roman" pitchFamily="18" charset="0"/>
              </a:rPr>
              <a:t> до 100-120 м і більше); 8 – сильно розчленована (глибина розчленування до 150 м і більше) </a:t>
            </a:r>
            <a:r>
              <a:rPr lang="uk-UA" sz="13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горбогірна</a:t>
            </a:r>
            <a:r>
              <a:rPr lang="uk-UA" sz="1300" dirty="0" smtClean="0">
                <a:latin typeface="Times New Roman" pitchFamily="18" charset="0"/>
                <a:ea typeface="Calibri"/>
                <a:cs typeface="Times New Roman" pitchFamily="18" charset="0"/>
              </a:rPr>
              <a:t> денудаційно-ерозійна височина (пізній пліоцен-антропоген); 9 – розчленовані </a:t>
            </a:r>
            <a:r>
              <a:rPr lang="uk-UA" sz="13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платоподібно-горбисті</a:t>
            </a:r>
            <a:r>
              <a:rPr lang="uk-UA" sz="1300" dirty="0" smtClean="0">
                <a:latin typeface="Times New Roman" pitchFamily="18" charset="0"/>
                <a:ea typeface="Calibri"/>
                <a:cs typeface="Times New Roman" pitchFamily="18" charset="0"/>
              </a:rPr>
              <a:t> та </a:t>
            </a:r>
            <a:r>
              <a:rPr lang="uk-UA" sz="13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горбогірні</a:t>
            </a:r>
            <a:r>
              <a:rPr lang="uk-UA" sz="1300" dirty="0" smtClean="0">
                <a:latin typeface="Times New Roman" pitchFamily="18" charset="0"/>
                <a:ea typeface="Calibri"/>
                <a:cs typeface="Times New Roman" pitchFamily="18" charset="0"/>
              </a:rPr>
              <a:t> денудаційно-ерозійні височини і </a:t>
            </a:r>
            <a:r>
              <a:rPr lang="uk-UA" sz="13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міжгірські</a:t>
            </a:r>
            <a:r>
              <a:rPr lang="uk-UA" sz="1300" dirty="0" smtClean="0">
                <a:latin typeface="Times New Roman" pitchFamily="18" charset="0"/>
                <a:ea typeface="Calibri"/>
                <a:cs typeface="Times New Roman" pitchFamily="18" charset="0"/>
              </a:rPr>
              <a:t> улоговини з залишками </a:t>
            </a:r>
            <a:r>
              <a:rPr lang="uk-UA" sz="13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пліоцен-еоплейстоценових</a:t>
            </a:r>
            <a:r>
              <a:rPr lang="uk-UA" sz="1300" dirty="0" smtClean="0">
                <a:latin typeface="Times New Roman" pitchFamily="18" charset="0"/>
                <a:ea typeface="Calibri"/>
                <a:cs typeface="Times New Roman" pitchFamily="18" charset="0"/>
              </a:rPr>
              <a:t> терас, місцями з широким розвитком зсувних форм (пізній пліоцен-антропоген).</a:t>
            </a:r>
            <a:endParaRPr lang="uk-UA" sz="13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Свидовецькмй маси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578" y="764704"/>
            <a:ext cx="8844910" cy="367240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4653136"/>
            <a:ext cx="2544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err="1" smtClean="0"/>
              <a:t>Свидовецький</a:t>
            </a:r>
            <a:r>
              <a:rPr lang="uk-UA" sz="2000" dirty="0" smtClean="0"/>
              <a:t> масив </a:t>
            </a:r>
            <a:endParaRPr lang="uk-UA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04248" y="6381328"/>
            <a:ext cx="17350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/>
              <a:t>Джерело: </a:t>
            </a:r>
            <a:r>
              <a:rPr lang="uk-UA" sz="1200" dirty="0" err="1" smtClean="0"/>
              <a:t>©Ігор</a:t>
            </a:r>
            <a:r>
              <a:rPr lang="uk-UA" sz="1200" dirty="0" smtClean="0"/>
              <a:t> </a:t>
            </a:r>
            <a:r>
              <a:rPr lang="uk-UA" sz="1200" dirty="0" err="1" smtClean="0"/>
              <a:t>Меліка</a:t>
            </a:r>
            <a:endParaRPr lang="uk-UA" sz="12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AutoShape 2" descr="http://igormelika.com.ua/wp-content/uploads/2011/09/Igor-Melika-Svidovets-11.08.11.5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" name="Рисунок 4" descr="http://igormelika.com.ua/wp-content/uploads/2011/09/Igor-Melika-Svidovets-11.08.11.5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136904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67544" y="6093296"/>
            <a:ext cx="44683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/>
              <a:t>Скелі Жандарми. </a:t>
            </a:r>
            <a:r>
              <a:rPr lang="uk-UA" sz="2000" dirty="0" err="1" smtClean="0"/>
              <a:t>Свидовецький</a:t>
            </a:r>
            <a:r>
              <a:rPr lang="uk-UA" sz="2000" dirty="0" smtClean="0"/>
              <a:t> масив </a:t>
            </a:r>
            <a:endParaRPr lang="uk-UA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804248" y="6381328"/>
            <a:ext cx="17350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/>
              <a:t>Джерело: </a:t>
            </a:r>
            <a:r>
              <a:rPr lang="uk-UA" sz="1200" dirty="0" err="1" smtClean="0"/>
              <a:t>©Ігор</a:t>
            </a:r>
            <a:r>
              <a:rPr lang="uk-UA" sz="1200" dirty="0" smtClean="0"/>
              <a:t> </a:t>
            </a:r>
            <a:r>
              <a:rPr lang="uk-UA" sz="1200" dirty="0" err="1" smtClean="0"/>
              <a:t>Меліка</a:t>
            </a:r>
            <a:endParaRPr lang="uk-UA" sz="12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D:\Foto_z_fotoaparata\seminar_geomorpholog_11_14_weresnia_2008\IMG_35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638"/>
            <a:ext cx="8280920" cy="621069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6309320"/>
            <a:ext cx="44916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/>
              <a:t>Долина р. Чорна Тиса неподалік </a:t>
            </a:r>
            <a:r>
              <a:rPr lang="uk-UA" sz="2000" dirty="0" err="1" smtClean="0"/>
              <a:t>Рахова</a:t>
            </a:r>
            <a:endParaRPr lang="uk-UA" sz="20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Полонинсько-Чорногірські</a:t>
            </a:r>
            <a:r>
              <a:rPr lang="uk-UA" dirty="0" smtClean="0"/>
              <a:t> Карпати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txBody>
          <a:bodyPr>
            <a:normAutofit/>
          </a:bodyPr>
          <a:lstStyle/>
          <a:p>
            <a:r>
              <a:rPr lang="uk-UA" dirty="0"/>
              <a:t>У гірському масиві </a:t>
            </a:r>
            <a:r>
              <a:rPr lang="uk-UA" dirty="0" err="1"/>
              <a:t>Чорногори</a:t>
            </a:r>
            <a:r>
              <a:rPr lang="uk-UA" dirty="0"/>
              <a:t> зосереджені максимальні абсолютні висоти не лише </a:t>
            </a:r>
            <a:r>
              <a:rPr lang="uk-UA" dirty="0" err="1"/>
              <a:t>Полонинсько-Чорногірської</a:t>
            </a:r>
            <a:r>
              <a:rPr lang="uk-UA" dirty="0"/>
              <a:t> геоморфологічної області, а й усіх Українських Карпат. У </a:t>
            </a:r>
            <a:r>
              <a:rPr lang="uk-UA" dirty="0" err="1"/>
              <a:t>Чорногорі</a:t>
            </a:r>
            <a:r>
              <a:rPr lang="uk-UA" dirty="0"/>
              <a:t> є шість вершин, які мають абсолютні висоти понад 2000 м (Говерла, 2061 м; Бребенескул, 2035,8; Чорна Гора або </a:t>
            </a:r>
            <a:r>
              <a:rPr lang="uk-UA" dirty="0" err="1"/>
              <a:t>Піп-Іван</a:t>
            </a:r>
            <a:r>
              <a:rPr lang="uk-UA" dirty="0"/>
              <a:t> </a:t>
            </a:r>
            <a:r>
              <a:rPr lang="uk-UA" dirty="0" err="1"/>
              <a:t>Чорногірський</a:t>
            </a:r>
            <a:r>
              <a:rPr lang="uk-UA" dirty="0"/>
              <a:t>, 2020,5; Петрос, 2020,2; </a:t>
            </a:r>
            <a:r>
              <a:rPr lang="uk-UA" dirty="0" err="1"/>
              <a:t>Гутин-Томнатик</a:t>
            </a:r>
            <a:r>
              <a:rPr lang="uk-UA" dirty="0"/>
              <a:t>, 2016,4; Ребра, 2001,1 м).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5229200"/>
            <a:ext cx="2015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г. Говерла (2061 м)</a:t>
            </a:r>
            <a:endParaRPr lang="uk-UA" dirty="0"/>
          </a:p>
        </p:txBody>
      </p:sp>
      <p:pic>
        <p:nvPicPr>
          <p:cNvPr id="47107" name="Picture 3" descr="http://igormelika.com.ua/wp-content/uploads/2012/10/Igor-Melika-Marmarosh-Chornogora-14-19.08.2012-81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412776"/>
            <a:ext cx="8557291" cy="367240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956648" y="6237312"/>
            <a:ext cx="17350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/>
              <a:t>Джерело: </a:t>
            </a:r>
            <a:r>
              <a:rPr lang="uk-UA" sz="1200" dirty="0" err="1" smtClean="0"/>
              <a:t>©Ігор</a:t>
            </a:r>
            <a:r>
              <a:rPr lang="uk-UA" sz="1200" dirty="0" smtClean="0"/>
              <a:t> </a:t>
            </a:r>
            <a:r>
              <a:rPr lang="uk-UA" sz="1200" dirty="0" err="1" smtClean="0"/>
              <a:t>Меліка</a:t>
            </a:r>
            <a:endParaRPr lang="uk-UA" sz="12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айл:Petros 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41" y="188640"/>
            <a:ext cx="8388423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7544" y="6237312"/>
            <a:ext cx="4045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/>
              <a:t>г. Петрос (2020,2 м) – вид з Говерли</a:t>
            </a:r>
            <a:endParaRPr lang="uk-UA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46909" y="6488668"/>
            <a:ext cx="24015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/>
              <a:t>Джерело: http://uk.wikipedia.org/ </a:t>
            </a:r>
            <a:endParaRPr lang="uk-UA" sz="12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://igormelika.com.ua/wp-content/uploads/2012/10/Igor-Melika-Marmarosh-Chornogora-14-19.08.2012-85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474200" cy="56166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602128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Озеро </a:t>
            </a:r>
            <a:r>
              <a:rPr lang="ru-RU" dirty="0" err="1" smtClean="0"/>
              <a:t>Бребенескул</a:t>
            </a:r>
            <a:r>
              <a:rPr lang="ru-RU" dirty="0" smtClean="0"/>
              <a:t> (1800 м над р.м.) – </a:t>
            </a:r>
            <a:r>
              <a:rPr lang="ru-RU" dirty="0" err="1" smtClean="0"/>
              <a:t>найвисокогірніше</a:t>
            </a:r>
            <a:r>
              <a:rPr lang="ru-RU" dirty="0" smtClean="0"/>
              <a:t> озеро </a:t>
            </a:r>
            <a:r>
              <a:rPr lang="ru-RU" dirty="0" err="1" smtClean="0"/>
              <a:t>Українських</a:t>
            </a:r>
            <a:r>
              <a:rPr lang="ru-RU" dirty="0" smtClean="0"/>
              <a:t> Карпат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04248" y="6381328"/>
            <a:ext cx="17350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/>
              <a:t>Джерело: </a:t>
            </a:r>
            <a:r>
              <a:rPr lang="uk-UA" sz="1200" dirty="0" err="1" smtClean="0"/>
              <a:t>©Ігор</a:t>
            </a:r>
            <a:r>
              <a:rPr lang="uk-UA" sz="1200" dirty="0" smtClean="0"/>
              <a:t> </a:t>
            </a:r>
            <a:r>
              <a:rPr lang="uk-UA" sz="1200" dirty="0" err="1" smtClean="0"/>
              <a:t>Меліка</a:t>
            </a:r>
            <a:endParaRPr lang="uk-UA" sz="12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http://igormelika.com.ua/wp-content/uploads/2012/10/Igor-Melika-Marmarosh-Chornogora-14-19.08.2012-70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8406482" cy="46085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5445224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Гора </a:t>
            </a:r>
            <a:r>
              <a:rPr lang="ru-RU" dirty="0" err="1" smtClean="0"/>
              <a:t>Піп</a:t>
            </a:r>
            <a:r>
              <a:rPr lang="ru-RU" dirty="0" smtClean="0"/>
              <a:t> </a:t>
            </a:r>
            <a:r>
              <a:rPr lang="ru-RU" dirty="0" err="1" smtClean="0"/>
              <a:t>Іван</a:t>
            </a:r>
            <a:r>
              <a:rPr lang="ru-RU" dirty="0" smtClean="0"/>
              <a:t> </a:t>
            </a:r>
            <a:r>
              <a:rPr lang="ru-RU" dirty="0" err="1" smtClean="0"/>
              <a:t>Чорногірський</a:t>
            </a:r>
            <a:r>
              <a:rPr lang="ru-RU" dirty="0" smtClean="0"/>
              <a:t> – 2028 м над р.м.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04248" y="6381328"/>
            <a:ext cx="17350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/>
              <a:t>Джерело: </a:t>
            </a:r>
            <a:r>
              <a:rPr lang="uk-UA" sz="1200" dirty="0" err="1" smtClean="0"/>
              <a:t>©Ігор</a:t>
            </a:r>
            <a:r>
              <a:rPr lang="uk-UA" sz="1200" dirty="0" smtClean="0"/>
              <a:t> </a:t>
            </a:r>
            <a:r>
              <a:rPr lang="uk-UA" sz="1200" dirty="0" err="1" smtClean="0"/>
              <a:t>Меліка</a:t>
            </a:r>
            <a:endParaRPr lang="uk-UA" sz="12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04248" y="6381328"/>
            <a:ext cx="17350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/>
              <a:t>Джерело: </a:t>
            </a:r>
            <a:r>
              <a:rPr lang="uk-UA" sz="1200" dirty="0" err="1" smtClean="0"/>
              <a:t>©Ігор</a:t>
            </a:r>
            <a:r>
              <a:rPr lang="uk-UA" sz="1200" dirty="0" smtClean="0"/>
              <a:t> </a:t>
            </a:r>
            <a:r>
              <a:rPr lang="uk-UA" sz="1200" dirty="0" err="1" smtClean="0"/>
              <a:t>Меліка</a:t>
            </a:r>
            <a:endParaRPr lang="uk-UA" sz="1200" dirty="0"/>
          </a:p>
        </p:txBody>
      </p:sp>
      <p:pic>
        <p:nvPicPr>
          <p:cNvPr id="130050" name="Picture 2" descr="http://igormelika.com.ua/wp-content/uploads/2012/10/Igor-Melika-Marmarosh-Chornogora-14-19.08.2012-20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8421650" cy="381642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501317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Вид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вершини</a:t>
            </a:r>
            <a:r>
              <a:rPr lang="ru-RU" dirty="0" smtClean="0"/>
              <a:t> гори </a:t>
            </a:r>
            <a:r>
              <a:rPr lang="ru-RU" dirty="0" err="1" smtClean="0"/>
              <a:t>Бребенескул</a:t>
            </a:r>
            <a:r>
              <a:rPr lang="ru-RU" dirty="0" smtClean="0"/>
              <a:t>: </a:t>
            </a:r>
            <a:r>
              <a:rPr lang="ru-RU" dirty="0" err="1" smtClean="0"/>
              <a:t>зліва</a:t>
            </a:r>
            <a:r>
              <a:rPr lang="ru-RU" dirty="0" smtClean="0"/>
              <a:t> – г. </a:t>
            </a:r>
            <a:r>
              <a:rPr lang="ru-RU" dirty="0" err="1" smtClean="0"/>
              <a:t>Піп</a:t>
            </a:r>
            <a:r>
              <a:rPr lang="ru-RU" dirty="0" smtClean="0"/>
              <a:t> </a:t>
            </a:r>
            <a:r>
              <a:rPr lang="ru-RU" dirty="0" err="1" smtClean="0"/>
              <a:t>Іван</a:t>
            </a:r>
            <a:r>
              <a:rPr lang="ru-RU" dirty="0" smtClean="0"/>
              <a:t> 2028 м, </a:t>
            </a:r>
          </a:p>
          <a:p>
            <a:r>
              <a:rPr lang="ru-RU" dirty="0" smtClean="0"/>
              <a:t>справа – г. </a:t>
            </a:r>
            <a:r>
              <a:rPr lang="ru-RU" dirty="0" err="1" smtClean="0"/>
              <a:t>Гутин-Томнатик</a:t>
            </a:r>
            <a:r>
              <a:rPr lang="ru-RU" dirty="0" smtClean="0"/>
              <a:t> 2016 м, у </a:t>
            </a:r>
            <a:r>
              <a:rPr lang="ru-RU" dirty="0" err="1" smtClean="0"/>
              <a:t>центрі</a:t>
            </a:r>
            <a:r>
              <a:rPr lang="ru-RU" dirty="0" smtClean="0"/>
              <a:t> –  вид на </a:t>
            </a:r>
            <a:r>
              <a:rPr lang="ru-RU" dirty="0" err="1" smtClean="0"/>
              <a:t>Мармароський</a:t>
            </a:r>
            <a:r>
              <a:rPr lang="ru-RU" dirty="0" smtClean="0"/>
              <a:t> </a:t>
            </a:r>
            <a:r>
              <a:rPr lang="ru-RU" dirty="0" err="1" smtClean="0"/>
              <a:t>масив</a:t>
            </a:r>
            <a:endParaRPr lang="uk-UA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D:\Foto_z_fotoaparata\seminar_geomorpholog_11_14_weresnia_2008\IMG_36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555" y="188640"/>
            <a:ext cx="7968885" cy="59766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6237312"/>
            <a:ext cx="6424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Річка Прут в околицях </a:t>
            </a:r>
            <a:r>
              <a:rPr lang="uk-UA" dirty="0" err="1" smtClean="0"/>
              <a:t>Чорногірського</a:t>
            </a:r>
            <a:r>
              <a:rPr lang="uk-UA" dirty="0" smtClean="0"/>
              <a:t> географічного стаціонару </a:t>
            </a:r>
            <a:endParaRPr lang="uk-UA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0" y="332656"/>
          <a:ext cx="8568952" cy="6192688"/>
        </p:xfrm>
        <a:graphic>
          <a:graphicData uri="http://schemas.openxmlformats.org/drawingml/2006/table">
            <a:tbl>
              <a:tblPr/>
              <a:tblGrid>
                <a:gridCol w="8568952"/>
              </a:tblGrid>
              <a:tr h="6192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 b="1" kern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ГІРСЬКИЙ РЕЛЬЄФ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400" b="1" dirty="0">
                          <a:latin typeface="Times New Roman"/>
                          <a:ea typeface="Times New Roman"/>
                        </a:rPr>
                        <a:t>Структурно-денудаційні </a:t>
                      </a:r>
                      <a:r>
                        <a:rPr lang="uk-UA" sz="1400" b="1" dirty="0" err="1">
                          <a:latin typeface="Times New Roman"/>
                          <a:ea typeface="Times New Roman"/>
                        </a:rPr>
                        <a:t>низько-</a:t>
                      </a:r>
                      <a:r>
                        <a:rPr lang="uk-UA" sz="1400" b="1" dirty="0">
                          <a:latin typeface="Times New Roman"/>
                          <a:ea typeface="Times New Roman"/>
                        </a:rPr>
                        <a:t> та </a:t>
                      </a:r>
                      <a:r>
                        <a:rPr lang="uk-UA" sz="1400" b="1" dirty="0" err="1">
                          <a:latin typeface="Times New Roman"/>
                          <a:ea typeface="Times New Roman"/>
                        </a:rPr>
                        <a:t>середньогір’я</a:t>
                      </a:r>
                      <a:r>
                        <a:rPr lang="uk-UA" sz="1400" b="1" dirty="0">
                          <a:latin typeface="Times New Roman"/>
                          <a:ea typeface="Times New Roman"/>
                        </a:rPr>
                        <a:t>, вироблені головним чином в інтенсивно дислокованих крейдово-палеогенових відкладах флішової формації: </a:t>
                      </a:r>
                      <a:r>
                        <a:rPr lang="uk-UA" sz="1400" b="1" i="1" dirty="0">
                          <a:latin typeface="Times New Roman"/>
                          <a:ea typeface="Times New Roman"/>
                        </a:rPr>
                        <a:t>переважно ерозійний (пліоцен-антропоген)</a:t>
                      </a:r>
                      <a:r>
                        <a:rPr lang="uk-UA" sz="1400" b="1" dirty="0">
                          <a:latin typeface="Times New Roman"/>
                          <a:ea typeface="Times New Roman"/>
                        </a:rPr>
                        <a:t>: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 10 – 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низькогір’я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 та 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горбогір’я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 з широким розвитком зсувних форм, сформовані на міоценових відкладах крайового прогину; 11 – 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низькогір’я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 з залишками денудаційних рівнів і терас давніх поздовжніх долин: а) до 500-600 м.; б) до 1200-1300 м з антиклінальними та 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моноклінальними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 хребтами, місцями з широким розвитком зсувних форм; 12 – 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низькогір’я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 з пасмами відпрепарованих брил карбонатних юрських порід; 13 – 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низькогір’я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 з консеквентними долинами і ерозійними хребтами; </a:t>
                      </a:r>
                      <a:r>
                        <a:rPr lang="uk-UA" sz="1400" b="1" i="1" dirty="0">
                          <a:latin typeface="Times New Roman"/>
                          <a:ea typeface="Times New Roman"/>
                        </a:rPr>
                        <a:t>структурно-ерозійний і ерозійний (середній міоцен-антропоген):</a:t>
                      </a:r>
                      <a:r>
                        <a:rPr lang="uk-UA" sz="1400" b="0" i="1" dirty="0">
                          <a:latin typeface="Times New Roman"/>
                          <a:ea typeface="Times New Roman"/>
                        </a:rPr>
                        <a:t> 14 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– антиклінальні 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низькогір’я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 - височини на еоцен-міоценових відкладах крайового прогину; 15 – складчасто-насувні (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скибові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) 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низькогір’я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 з 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моноклінальними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 і антиклінальними хребтами заввишки до 900-1100 м: а) з виразним поздовжнім розчленуванням; б) з менш виразним поздовжнім розчленуванням; 16 – складчасто-насувні (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скибові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) 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середньогір’я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 з 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моноклінальними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 і антиклінальними гірськими пасмами та хребтами: а) до 1300-1400 м; б) до 1600-1800 м, з кам’яними розсипищами; 17 - складчасто-насувне (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скибове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) 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середньогір’я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 з переважно 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моноклінальними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 хребтами заввишки до 1300-1400 м; 18 - 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низькогір’я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 (до 900-1000 м) з 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“острівними”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 антиклінальними хребтами; 19 - 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низькогір’я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 та 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середньогір’я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 (до 1300-1400 м) зі структурними й ерозійними хребтами; 20 - 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брилово-складчасте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середньогір’я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 (до 1700-1800 м) з горст-антиклінальними й ерозійними хребтами, місцями з кам’яними розсипищами; 21 - 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брилово-складчасте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середньогір’я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 з тектонічно-денудаційними (горст-антиклінальними) масивами та хребтами: а) до 1600-1700 м, з добре збереженими фрагментами давніх денудаційних рівнів; б) до 1900-2000 м, з широким розвитком форм давнього зледеніння; </a:t>
                      </a:r>
                      <a:r>
                        <a:rPr lang="uk-UA" sz="1400" b="1" dirty="0">
                          <a:latin typeface="Times New Roman"/>
                          <a:ea typeface="Times New Roman"/>
                        </a:rPr>
                        <a:t>структурно-денудаційні </a:t>
                      </a:r>
                      <a:r>
                        <a:rPr lang="uk-UA" sz="1400" b="1" dirty="0" err="1">
                          <a:latin typeface="Times New Roman"/>
                          <a:ea typeface="Times New Roman"/>
                        </a:rPr>
                        <a:t>середньогір’я</a:t>
                      </a:r>
                      <a:r>
                        <a:rPr lang="uk-UA" sz="1400" b="1" dirty="0">
                          <a:latin typeface="Times New Roman"/>
                          <a:ea typeface="Times New Roman"/>
                        </a:rPr>
                        <a:t>, вироблені головним чином в інтенсивно дислокованих протерозой-палеозойських відкладах </a:t>
                      </a:r>
                      <a:r>
                        <a:rPr lang="uk-UA" sz="1400" b="1" dirty="0" err="1">
                          <a:latin typeface="Times New Roman"/>
                          <a:ea typeface="Times New Roman"/>
                        </a:rPr>
                        <a:t>дофлішового</a:t>
                      </a:r>
                      <a:r>
                        <a:rPr lang="uk-UA" sz="1400" b="1" dirty="0">
                          <a:latin typeface="Times New Roman"/>
                          <a:ea typeface="Times New Roman"/>
                        </a:rPr>
                        <a:t> фундаменту Карпат: </a:t>
                      </a:r>
                      <a:r>
                        <a:rPr lang="uk-UA" sz="1400" b="1" i="1" dirty="0">
                          <a:latin typeface="Times New Roman"/>
                          <a:ea typeface="Times New Roman"/>
                        </a:rPr>
                        <a:t>структурно-ерозійний і ерозійний (середній міоцен-антропоген): 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22 - 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брилово-складчасте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400" b="0" dirty="0" err="1">
                          <a:latin typeface="Times New Roman"/>
                          <a:ea typeface="Times New Roman"/>
                        </a:rPr>
                        <a:t>середньогір’я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 (до 1800-1900 м) масивів та хребтів, з формами давнього зледеніння</a:t>
                      </a:r>
                      <a:r>
                        <a:rPr lang="uk-UA" sz="1400" b="1" dirty="0">
                          <a:latin typeface="Times New Roman"/>
                          <a:ea typeface="Times New Roman"/>
                        </a:rPr>
                        <a:t>; денудаційно-вулканічні </a:t>
                      </a:r>
                      <a:r>
                        <a:rPr lang="uk-UA" sz="1400" b="1" dirty="0" err="1">
                          <a:latin typeface="Times New Roman"/>
                          <a:ea typeface="Times New Roman"/>
                        </a:rPr>
                        <a:t>низькогір’я</a:t>
                      </a:r>
                      <a:r>
                        <a:rPr lang="uk-UA" sz="1400" b="1" dirty="0">
                          <a:latin typeface="Times New Roman"/>
                          <a:ea typeface="Times New Roman"/>
                        </a:rPr>
                        <a:t>, складені пліоценовими породами вулканогенної та вулканогенно-осадочної формацій: </a:t>
                      </a:r>
                      <a:r>
                        <a:rPr lang="uk-UA" sz="1400" b="1" i="1" dirty="0">
                          <a:latin typeface="Times New Roman"/>
                          <a:ea typeface="Times New Roman"/>
                        </a:rPr>
                        <a:t>вулканічний і вулканічно-денудаційний (пліоцен-антропоген</a:t>
                      </a:r>
                      <a:r>
                        <a:rPr lang="uk-UA" sz="1400" b="0" i="1" dirty="0">
                          <a:latin typeface="Times New Roman"/>
                          <a:ea typeface="Times New Roman"/>
                        </a:rPr>
                        <a:t>): </a:t>
                      </a:r>
                      <a:r>
                        <a:rPr lang="uk-UA" sz="1400" b="0" dirty="0">
                          <a:latin typeface="Times New Roman"/>
                          <a:ea typeface="Times New Roman"/>
                        </a:rPr>
                        <a:t>23 - низькі (до 600-650 м) вулканогенні плоскогір’я, пасма та хребти, денудаційні підніжжя високих вулканічних масивів; 24 - високі (до 900-1000 м) вулканічні масиви, конуси, пасма та хребти.</a:t>
                      </a:r>
                      <a:endParaRPr lang="uk-UA" sz="1400" b="1" dirty="0">
                        <a:latin typeface="Times New Roman"/>
                        <a:ea typeface="Times New Roman"/>
                      </a:endParaRPr>
                    </a:p>
                  </a:txBody>
                  <a:tcPr marL="22412" marR="2241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Полонинсько-Чорногірські</a:t>
            </a:r>
            <a:r>
              <a:rPr lang="uk-UA" dirty="0" smtClean="0"/>
              <a:t> Карпати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txBody>
          <a:bodyPr>
            <a:normAutofit/>
          </a:bodyPr>
          <a:lstStyle/>
          <a:p>
            <a:r>
              <a:rPr lang="uk-UA" dirty="0"/>
              <a:t>Для </a:t>
            </a:r>
            <a:r>
              <a:rPr lang="uk-UA" dirty="0" err="1"/>
              <a:t>Чорногірського</a:t>
            </a:r>
            <a:r>
              <a:rPr lang="uk-UA" dirty="0"/>
              <a:t> і </a:t>
            </a:r>
            <a:r>
              <a:rPr lang="uk-UA" dirty="0" err="1"/>
              <a:t>Свидовецького</a:t>
            </a:r>
            <a:r>
              <a:rPr lang="uk-UA" dirty="0"/>
              <a:t> масивів характерна добра збереженість реліктових форм рельєфу </a:t>
            </a:r>
            <a:r>
              <a:rPr lang="uk-UA" dirty="0" err="1"/>
              <a:t>плейстоценових</a:t>
            </a:r>
            <a:r>
              <a:rPr lang="uk-UA" dirty="0"/>
              <a:t> зледенінь – кари, скелясті </a:t>
            </a:r>
            <a:r>
              <a:rPr lang="uk-UA" dirty="0" err="1"/>
              <a:t>карові</a:t>
            </a:r>
            <a:r>
              <a:rPr lang="uk-UA" dirty="0"/>
              <a:t> гребені, льодовикові долини, бокові й кінцеві морени тощо.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Полонинсько-Чорногірські</a:t>
            </a:r>
            <a:r>
              <a:rPr lang="uk-UA" dirty="0" smtClean="0"/>
              <a:t> Карпати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00600"/>
          </a:xfrm>
        </p:spPr>
        <p:txBody>
          <a:bodyPr>
            <a:normAutofit fontScale="85000" lnSpcReduction="10000"/>
          </a:bodyPr>
          <a:lstStyle/>
          <a:p>
            <a:r>
              <a:rPr lang="uk-UA" dirty="0"/>
              <a:t>Гірська група </a:t>
            </a:r>
            <a:r>
              <a:rPr lang="uk-UA" dirty="0" err="1" smtClean="0"/>
              <a:t>Гриняви–Лосової</a:t>
            </a:r>
            <a:r>
              <a:rPr lang="uk-UA" dirty="0" smtClean="0"/>
              <a:t> </a:t>
            </a:r>
            <a:r>
              <a:rPr lang="uk-UA" dirty="0"/>
              <a:t>сформувалася на тих же структурах </a:t>
            </a:r>
            <a:r>
              <a:rPr lang="uk-UA" dirty="0" err="1"/>
              <a:t>Чорногірського</a:t>
            </a:r>
            <a:r>
              <a:rPr lang="uk-UA" dirty="0"/>
              <a:t> покриву, що й </a:t>
            </a:r>
            <a:r>
              <a:rPr lang="uk-UA" dirty="0" err="1"/>
              <a:t>Чорногірський</a:t>
            </a:r>
            <a:r>
              <a:rPr lang="uk-UA" dirty="0"/>
              <a:t> масив. Однак порівняно з масивом </a:t>
            </a:r>
            <a:r>
              <a:rPr lang="uk-UA" dirty="0" err="1"/>
              <a:t>Чорногори</a:t>
            </a:r>
            <a:r>
              <a:rPr lang="uk-UA" dirty="0"/>
              <a:t> тут простежується різкий спад абсолютних висот, що пов’язано, насамперед, з літологічними особливостями. У масиві </a:t>
            </a:r>
            <a:r>
              <a:rPr lang="uk-UA" dirty="0" err="1"/>
              <a:t>Гриняви–Лосової</a:t>
            </a:r>
            <a:r>
              <a:rPr lang="uk-UA" dirty="0"/>
              <a:t> домінують аргіліти, алевроліти і мергелі нижньої і верхньої крейди, а в </a:t>
            </a:r>
            <a:r>
              <a:rPr lang="uk-UA" dirty="0" err="1"/>
              <a:t>Чорногірському</a:t>
            </a:r>
            <a:r>
              <a:rPr lang="uk-UA" dirty="0"/>
              <a:t> масиві – потужні товщі масивних пісковиків. Через це максимальні абсолютні висоти масиву </a:t>
            </a:r>
            <a:r>
              <a:rPr lang="uk-UA" dirty="0" err="1"/>
              <a:t>Гриняви–Лосової</a:t>
            </a:r>
            <a:r>
              <a:rPr lang="uk-UA" dirty="0"/>
              <a:t> зосереджені у південній частині й приурочені до найдовшого хребта </a:t>
            </a:r>
            <a:r>
              <a:rPr lang="uk-UA" dirty="0" err="1"/>
              <a:t>Пневе</a:t>
            </a:r>
            <a:r>
              <a:rPr lang="uk-UA" dirty="0"/>
              <a:t> (1605,2 і 1580,5 м) на межиріччі обох </a:t>
            </a:r>
            <a:r>
              <a:rPr lang="uk-UA" dirty="0" err="1"/>
              <a:t>Черемошів</a:t>
            </a:r>
            <a:r>
              <a:rPr lang="uk-UA" dirty="0"/>
              <a:t>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640960" cy="1152128"/>
          </a:xfrm>
        </p:spPr>
        <p:txBody>
          <a:bodyPr>
            <a:normAutofit fontScale="90000"/>
          </a:bodyPr>
          <a:lstStyle/>
          <a:p>
            <a:pPr algn="l"/>
            <a:r>
              <a:rPr lang="uk-UA" b="1" dirty="0" err="1" smtClean="0"/>
              <a:t>Мармароський</a:t>
            </a:r>
            <a:r>
              <a:rPr lang="uk-UA" b="1" dirty="0" smtClean="0"/>
              <a:t> кристалічний масив</a:t>
            </a:r>
            <a:endParaRPr lang="uk-UA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276872"/>
            <a:ext cx="8712968" cy="43924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i="1" dirty="0" err="1"/>
              <a:t>Мармароський</a:t>
            </a:r>
            <a:r>
              <a:rPr lang="uk-UA" i="1" dirty="0"/>
              <a:t> кристалічний масив </a:t>
            </a:r>
            <a:r>
              <a:rPr lang="uk-UA" dirty="0"/>
              <a:t>заходить на територію України північно-східними відрогами. Сформувався на метаморфічному комплексі протягом байкальської і </a:t>
            </a:r>
            <a:r>
              <a:rPr lang="uk-UA" dirty="0" err="1"/>
              <a:t>герцинської</a:t>
            </a:r>
            <a:r>
              <a:rPr lang="uk-UA" dirty="0"/>
              <a:t> </a:t>
            </a:r>
            <a:r>
              <a:rPr lang="uk-UA" dirty="0" err="1"/>
              <a:t>складчастостей</a:t>
            </a:r>
            <a:r>
              <a:rPr lang="uk-UA" dirty="0"/>
              <a:t>. 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Мармароський</a:t>
            </a:r>
            <a:r>
              <a:rPr lang="uk-UA" dirty="0" smtClean="0"/>
              <a:t> кристалічний масив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08720"/>
            <a:ext cx="8712968" cy="576064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uk-UA" dirty="0" smtClean="0"/>
              <a:t>На </a:t>
            </a:r>
            <a:r>
              <a:rPr lang="uk-UA" dirty="0"/>
              <a:t>території України з цією структурою пов’язані невеликі масиви </a:t>
            </a:r>
            <a:r>
              <a:rPr lang="uk-UA" dirty="0" err="1"/>
              <a:t>Рахівських</a:t>
            </a:r>
            <a:r>
              <a:rPr lang="uk-UA" dirty="0"/>
              <a:t> гір і </a:t>
            </a:r>
            <a:r>
              <a:rPr lang="uk-UA" dirty="0" err="1"/>
              <a:t>Чивчин</a:t>
            </a:r>
            <a:r>
              <a:rPr lang="uk-UA" dirty="0"/>
              <a:t>, для яких характерний </a:t>
            </a:r>
            <a:r>
              <a:rPr lang="uk-UA" dirty="0" err="1"/>
              <a:t>бриловий</a:t>
            </a:r>
            <a:r>
              <a:rPr lang="uk-UA" dirty="0"/>
              <a:t> рельєф із реліктовими альпійськими формами, значною амплітудою відносних висот (600-1100 м), глибокими, часто </a:t>
            </a:r>
            <a:r>
              <a:rPr lang="uk-UA" dirty="0" err="1"/>
              <a:t>ущелиноподібними</a:t>
            </a:r>
            <a:r>
              <a:rPr lang="uk-UA" dirty="0"/>
              <a:t> долинами. Максимальна абсолютна висота приурочена до вершини </a:t>
            </a:r>
            <a:r>
              <a:rPr lang="uk-UA" dirty="0" err="1"/>
              <a:t>Піп-Іван</a:t>
            </a:r>
            <a:r>
              <a:rPr lang="uk-UA" dirty="0"/>
              <a:t> </a:t>
            </a:r>
            <a:r>
              <a:rPr lang="uk-UA" dirty="0" err="1"/>
              <a:t>Мармароський</a:t>
            </a:r>
            <a:r>
              <a:rPr lang="uk-UA" dirty="0"/>
              <a:t> (1937,0 м), яка складена гнейсами і має пірамідальну форму. На правобережжі р. Тиси </a:t>
            </a:r>
            <a:r>
              <a:rPr lang="uk-UA" dirty="0" err="1"/>
              <a:t>Рахівські</a:t>
            </a:r>
            <a:r>
              <a:rPr lang="uk-UA" dirty="0"/>
              <a:t> гори розділені долинами Тиси, </a:t>
            </a:r>
            <a:r>
              <a:rPr lang="uk-UA" dirty="0" err="1"/>
              <a:t>Косівської</a:t>
            </a:r>
            <a:r>
              <a:rPr lang="uk-UA" dirty="0"/>
              <a:t>, </a:t>
            </a:r>
            <a:r>
              <a:rPr lang="uk-UA" dirty="0" err="1"/>
              <a:t>Шопурки</a:t>
            </a:r>
            <a:r>
              <a:rPr lang="uk-UA" dirty="0"/>
              <a:t> на кілька пасом </a:t>
            </a:r>
            <a:r>
              <a:rPr lang="uk-UA" dirty="0" err="1"/>
              <a:t>меридіального</a:t>
            </a:r>
            <a:r>
              <a:rPr lang="uk-UA" dirty="0"/>
              <a:t> простягання.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D:\Terminowe_2\Zinko_2013\marmarosh\мармароський масив фото\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8352928" cy="626425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6309320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Головний хребет поблизу </a:t>
            </a:r>
            <a:r>
              <a:rPr lang="uk-UA" sz="2000" dirty="0" err="1" smtClean="0"/>
              <a:t>Попа</a:t>
            </a:r>
            <a:r>
              <a:rPr lang="uk-UA" sz="2000" dirty="0" smtClean="0"/>
              <a:t> Івана</a:t>
            </a:r>
            <a:endParaRPr lang="uk-UA" sz="20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D:\Terminowe_2\Zinko_2013\marmarosh\мармароський масив фото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9514"/>
            <a:ext cx="8375752" cy="628181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6341258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Полонина Лисичий (</a:t>
            </a:r>
            <a:r>
              <a:rPr lang="uk-UA" sz="2000" dirty="0" err="1" smtClean="0"/>
              <a:t>Піп</a:t>
            </a:r>
            <a:r>
              <a:rPr lang="uk-UA" sz="2000" dirty="0" smtClean="0"/>
              <a:t> Іван </a:t>
            </a:r>
            <a:r>
              <a:rPr lang="uk-UA" sz="2000" dirty="0" err="1" smtClean="0"/>
              <a:t>Мармароський</a:t>
            </a:r>
            <a:r>
              <a:rPr lang="uk-UA" sz="2000" dirty="0" smtClean="0"/>
              <a:t> (1937,0 м)</a:t>
            </a:r>
            <a:endParaRPr lang="uk-UA" sz="200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D:\Terminowe_2\Zinko_2013\marmarosh\мармароський масив фото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8094564" cy="607092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1560" y="6237312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Гора </a:t>
            </a:r>
            <a:r>
              <a:rPr lang="uk-UA" sz="2000" dirty="0" err="1" smtClean="0"/>
              <a:t>Берлебашка</a:t>
            </a:r>
            <a:endParaRPr lang="uk-UA" sz="20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D:\Terminowe_2\Zinko_2013\marmarosh\мармароський масив фото\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4624"/>
            <a:ext cx="4464496" cy="3348372"/>
          </a:xfrm>
          <a:prstGeom prst="rect">
            <a:avLst/>
          </a:prstGeom>
          <a:noFill/>
        </p:spPr>
      </p:pic>
      <p:pic>
        <p:nvPicPr>
          <p:cNvPr id="105475" name="Picture 3" descr="D:\Terminowe_2\Zinko_2013\marmarosh\мармароський масив фото\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429000"/>
            <a:ext cx="4476303" cy="3356992"/>
          </a:xfrm>
          <a:prstGeom prst="rect">
            <a:avLst/>
          </a:prstGeom>
          <a:noFill/>
        </p:spPr>
      </p:pic>
      <p:pic>
        <p:nvPicPr>
          <p:cNvPr id="105476" name="Picture 4" descr="D:\Terminowe_2\Zinko_2013\marmarosh\мармароський масив фото\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72008"/>
            <a:ext cx="4407644" cy="587727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713813" y="6021288"/>
            <a:ext cx="42506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Верхня частина </a:t>
            </a:r>
            <a:r>
              <a:rPr lang="uk-UA" sz="2000" dirty="0" err="1" smtClean="0"/>
              <a:t>карів</a:t>
            </a:r>
            <a:r>
              <a:rPr lang="uk-UA" sz="2000" dirty="0" smtClean="0"/>
              <a:t> поблизу </a:t>
            </a:r>
          </a:p>
          <a:p>
            <a:r>
              <a:rPr lang="uk-UA" sz="2000" dirty="0" smtClean="0"/>
              <a:t>гори </a:t>
            </a:r>
            <a:r>
              <a:rPr lang="uk-UA" sz="2000" dirty="0" err="1" smtClean="0"/>
              <a:t>Піп</a:t>
            </a:r>
            <a:r>
              <a:rPr lang="uk-UA" sz="2000" dirty="0" smtClean="0"/>
              <a:t> Іван</a:t>
            </a:r>
            <a:endParaRPr lang="uk-UA" sz="20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3" descr="D:\Terminowe_2\Zinko_2013\marmarosh\мармароський масив фото\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9760" y="188640"/>
            <a:ext cx="4918744" cy="6558786"/>
          </a:xfrm>
          <a:prstGeom prst="rect">
            <a:avLst/>
          </a:prstGeom>
          <a:noFill/>
        </p:spPr>
      </p:pic>
      <p:pic>
        <p:nvPicPr>
          <p:cNvPr id="106500" name="Picture 4" descr="D:\Terminowe_2\Zinko_2013\marmarosh\мармароський масив фото\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88640"/>
            <a:ext cx="4608512" cy="345638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3529" y="3933056"/>
            <a:ext cx="3744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Долина потоку Білого типова для </a:t>
            </a:r>
            <a:r>
              <a:rPr lang="uk-UA" sz="2000" dirty="0" err="1" smtClean="0"/>
              <a:t>Мармароського</a:t>
            </a:r>
            <a:r>
              <a:rPr lang="uk-UA" sz="2000" dirty="0" smtClean="0"/>
              <a:t> кристалічного масиву </a:t>
            </a:r>
            <a:endParaRPr lang="uk-UA" sz="20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Мармароський</a:t>
            </a:r>
            <a:r>
              <a:rPr lang="uk-UA" dirty="0" smtClean="0"/>
              <a:t> кристалічний масив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08720"/>
            <a:ext cx="8712968" cy="5760640"/>
          </a:xfrm>
        </p:spPr>
        <p:txBody>
          <a:bodyPr>
            <a:normAutofit/>
          </a:bodyPr>
          <a:lstStyle/>
          <a:p>
            <a:r>
              <a:rPr lang="uk-UA" dirty="0"/>
              <a:t>Головний гребінь </a:t>
            </a:r>
            <a:r>
              <a:rPr lang="uk-UA" dirty="0" err="1"/>
              <a:t>Чивчинських</a:t>
            </a:r>
            <a:r>
              <a:rPr lang="uk-UA" dirty="0"/>
              <a:t> гір проходить через вершини </a:t>
            </a:r>
            <a:r>
              <a:rPr lang="uk-UA" dirty="0" err="1"/>
              <a:t>Будийовська</a:t>
            </a:r>
            <a:r>
              <a:rPr lang="uk-UA" dirty="0"/>
              <a:t> Велика (1677 м), </a:t>
            </a:r>
            <a:r>
              <a:rPr lang="uk-UA" dirty="0" err="1"/>
              <a:t>Чивчин</a:t>
            </a:r>
            <a:r>
              <a:rPr lang="uk-UA" dirty="0"/>
              <a:t> (1766), </a:t>
            </a:r>
            <a:r>
              <a:rPr lang="uk-UA" dirty="0" err="1"/>
              <a:t>Лостун</a:t>
            </a:r>
            <a:r>
              <a:rPr lang="uk-UA" dirty="0"/>
              <a:t> (1653), </a:t>
            </a:r>
            <a:r>
              <a:rPr lang="uk-UA" dirty="0" err="1"/>
              <a:t>Гнятяса</a:t>
            </a:r>
            <a:r>
              <a:rPr lang="uk-UA" dirty="0"/>
              <a:t> (1759 м). Амплітуда відносних висот 500-700 м. Переважають дуже круті і надзвичайно круті схили (20-35°), долини потоків мають вигляд ущелин, які сформувалися у місцях виходу вапняково-доломітових товщ.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До складу Українських Карпат включають </a:t>
            </a:r>
            <a:r>
              <a:rPr lang="uk-UA" dirty="0" err="1"/>
              <a:t>Передкарпатську</a:t>
            </a:r>
            <a:r>
              <a:rPr lang="uk-UA" dirty="0"/>
              <a:t> височину, гірські Карпати і Закарпатську рівнину. При проведенні геоморфологічного районування дотримуємося принципу, що тектонічній зоні (або кільком), як правило, відповідає геоморфологічна область. У межах областей виділяємо геоморфологічні </a:t>
            </a:r>
            <a:r>
              <a:rPr lang="uk-UA" dirty="0" err="1"/>
              <a:t>підобласті</a:t>
            </a:r>
            <a:r>
              <a:rPr lang="uk-UA" dirty="0"/>
              <a:t> і райони. Враховуємо також співмірність таксономічних одиниць: у гірській частині вони будуть менші за розмірами, ніж у передгір’ях.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err="1" smtClean="0"/>
              <a:t>Мармароський</a:t>
            </a:r>
            <a:r>
              <a:rPr lang="uk-UA" dirty="0" smtClean="0"/>
              <a:t> кристалічний масив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08720"/>
            <a:ext cx="8712968" cy="5760640"/>
          </a:xfrm>
        </p:spPr>
        <p:txBody>
          <a:bodyPr>
            <a:normAutofit/>
          </a:bodyPr>
          <a:lstStyle/>
          <a:p>
            <a:r>
              <a:rPr lang="uk-UA" dirty="0"/>
              <a:t>Від північно-західного краю </a:t>
            </a:r>
            <a:r>
              <a:rPr lang="uk-UA" dirty="0" err="1"/>
              <a:t>Мармароського</a:t>
            </a:r>
            <a:r>
              <a:rPr lang="uk-UA" dirty="0"/>
              <a:t> масиву (долина р. </a:t>
            </a:r>
            <a:r>
              <a:rPr lang="uk-UA" dirty="0" err="1"/>
              <a:t>Шопурки</a:t>
            </a:r>
            <a:r>
              <a:rPr lang="uk-UA" dirty="0"/>
              <a:t>) клиноподібною смугою, що звужується до межиріччя </a:t>
            </a:r>
            <a:r>
              <a:rPr lang="uk-UA" dirty="0" err="1"/>
              <a:t>Боржави-Латориці</a:t>
            </a:r>
            <a:r>
              <a:rPr lang="uk-UA" dirty="0"/>
              <a:t>, простягаються </a:t>
            </a:r>
            <a:r>
              <a:rPr lang="uk-UA" dirty="0" err="1"/>
              <a:t>Мармароські</a:t>
            </a:r>
            <a:r>
              <a:rPr lang="uk-UA" dirty="0"/>
              <a:t> стрімчаки. Найчастіше у рельєфі вони представлені переривчастим ланцюгом вапнякових брил-стрімчаків. Вважають, що вони є седиментаційними </a:t>
            </a:r>
            <a:r>
              <a:rPr lang="uk-UA" dirty="0" err="1"/>
              <a:t>відторженцями</a:t>
            </a:r>
            <a:r>
              <a:rPr lang="uk-UA" dirty="0"/>
              <a:t> обвально-зсувного походження (</a:t>
            </a:r>
            <a:r>
              <a:rPr lang="uk-UA" dirty="0" err="1"/>
              <a:t>олістолітами</a:t>
            </a:r>
            <a:r>
              <a:rPr lang="uk-UA" dirty="0"/>
              <a:t>), які включені у </a:t>
            </a:r>
            <a:r>
              <a:rPr lang="uk-UA" dirty="0" err="1"/>
              <a:t>нижньокрейдову</a:t>
            </a:r>
            <a:r>
              <a:rPr lang="uk-UA" dirty="0"/>
              <a:t> товщу.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pPr algn="l"/>
            <a:r>
              <a:rPr lang="uk-UA" sz="6000" b="1" dirty="0" smtClean="0"/>
              <a:t>Вулканічні Карпати</a:t>
            </a:r>
            <a:endParaRPr lang="uk-UA" sz="6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i="1" dirty="0"/>
              <a:t>Вулканічне пасмо</a:t>
            </a:r>
            <a:r>
              <a:rPr lang="uk-UA" dirty="0"/>
              <a:t> Українських Карпат асоціюється з </a:t>
            </a:r>
            <a:r>
              <a:rPr lang="uk-UA" dirty="0" err="1"/>
              <a:t>Вигорлат-Гутинським</a:t>
            </a:r>
            <a:r>
              <a:rPr lang="uk-UA" dirty="0"/>
              <a:t> хребтом, з яким поєднується </a:t>
            </a:r>
            <a:r>
              <a:rPr lang="uk-UA" dirty="0" err="1"/>
              <a:t>Березне-Липчанська</a:t>
            </a:r>
            <a:r>
              <a:rPr lang="uk-UA" dirty="0"/>
              <a:t> (</a:t>
            </a:r>
            <a:r>
              <a:rPr lang="uk-UA" dirty="0" err="1"/>
              <a:t>Тур’янська</a:t>
            </a:r>
            <a:r>
              <a:rPr lang="uk-UA" dirty="0"/>
              <a:t>) долина, а також </a:t>
            </a:r>
            <a:r>
              <a:rPr lang="uk-UA" dirty="0" err="1"/>
              <a:t>Іршавська</a:t>
            </a:r>
            <a:r>
              <a:rPr lang="uk-UA" dirty="0"/>
              <a:t> улоговина. Воно сформувалося у </a:t>
            </a:r>
            <a:r>
              <a:rPr lang="uk-UA" dirty="0" err="1"/>
              <a:t>пліоцен-еоплейстоценовий</a:t>
            </a:r>
            <a:r>
              <a:rPr lang="uk-UA" dirty="0"/>
              <a:t> час потужними лавами і </a:t>
            </a:r>
            <a:r>
              <a:rPr lang="uk-UA" dirty="0" err="1"/>
              <a:t>піропластичним</a:t>
            </a:r>
            <a:r>
              <a:rPr lang="uk-UA" dirty="0"/>
              <a:t> матеріалом. 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smtClean="0"/>
              <a:t>Вулканічні Карпати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uk-UA" dirty="0" smtClean="0"/>
              <a:t>У </a:t>
            </a:r>
            <a:r>
              <a:rPr lang="uk-UA" dirty="0"/>
              <a:t>будові пасма беруть участь андезити, базальти, </a:t>
            </a:r>
            <a:r>
              <a:rPr lang="uk-UA" dirty="0" err="1"/>
              <a:t>андезито-базальти</a:t>
            </a:r>
            <a:r>
              <a:rPr lang="uk-UA" dirty="0"/>
              <a:t> та їх туфи. Долинами рік </a:t>
            </a:r>
            <a:r>
              <a:rPr lang="uk-UA" dirty="0" err="1"/>
              <a:t>Ужа</a:t>
            </a:r>
            <a:r>
              <a:rPr lang="uk-UA" dirty="0"/>
              <a:t>, </a:t>
            </a:r>
            <a:r>
              <a:rPr lang="uk-UA" dirty="0" err="1"/>
              <a:t>Латориці</a:t>
            </a:r>
            <a:r>
              <a:rPr lang="uk-UA" dirty="0"/>
              <a:t>, </a:t>
            </a:r>
            <a:r>
              <a:rPr lang="uk-UA" dirty="0" err="1"/>
              <a:t>Боржави</a:t>
            </a:r>
            <a:r>
              <a:rPr lang="uk-UA" dirty="0"/>
              <a:t> і Тиси пасмо поділене на окремі масиви: </a:t>
            </a:r>
            <a:r>
              <a:rPr lang="uk-UA" dirty="0" err="1"/>
              <a:t>Вигорлатський</a:t>
            </a:r>
            <a:r>
              <a:rPr lang="uk-UA" dirty="0"/>
              <a:t>, </a:t>
            </a:r>
            <a:r>
              <a:rPr lang="uk-UA" dirty="0" err="1"/>
              <a:t>Анталовецької</a:t>
            </a:r>
            <a:r>
              <a:rPr lang="uk-UA" dirty="0"/>
              <a:t> Поляни – Синяка, Великого Долу, Тупого (Великого </a:t>
            </a:r>
            <a:r>
              <a:rPr lang="uk-UA" dirty="0" err="1"/>
              <a:t>Шолеса</a:t>
            </a:r>
            <a:r>
              <a:rPr lang="uk-UA" dirty="0"/>
              <a:t>), </a:t>
            </a:r>
            <a:r>
              <a:rPr lang="uk-UA" dirty="0" err="1"/>
              <a:t>Гутинський</a:t>
            </a:r>
            <a:r>
              <a:rPr lang="uk-UA" dirty="0"/>
              <a:t>. Максимальні висоти приурочені до хребта Великий Діл на межиріччі </a:t>
            </a:r>
            <a:r>
              <a:rPr lang="uk-UA" dirty="0" err="1"/>
              <a:t>Латориці-Боржави</a:t>
            </a:r>
            <a:r>
              <a:rPr lang="uk-UA" dirty="0"/>
              <a:t> (г. </a:t>
            </a:r>
            <a:r>
              <a:rPr lang="uk-UA" dirty="0" err="1"/>
              <a:t>Бужора</a:t>
            </a:r>
            <a:r>
              <a:rPr lang="uk-UA" dirty="0"/>
              <a:t>, 1081 м).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90662"/>
            <a:ext cx="8229600" cy="922114"/>
          </a:xfrm>
        </p:spPr>
        <p:txBody>
          <a:bodyPr>
            <a:noAutofit/>
          </a:bodyPr>
          <a:lstStyle/>
          <a:p>
            <a:pPr algn="l"/>
            <a:r>
              <a:rPr lang="uk-UA" sz="6000" b="1" dirty="0" smtClean="0"/>
              <a:t>Закарпатська рівнина</a:t>
            </a:r>
            <a:endParaRPr lang="uk-UA" sz="6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3965"/>
            <a:ext cx="8229600" cy="4497363"/>
          </a:xfrm>
        </p:spPr>
        <p:txBody>
          <a:bodyPr/>
          <a:lstStyle/>
          <a:p>
            <a:pPr marL="0" indent="0">
              <a:buNone/>
            </a:pPr>
            <a:r>
              <a:rPr lang="uk-UA" i="1" dirty="0"/>
              <a:t>Закарпатська рівнина </a:t>
            </a:r>
            <a:r>
              <a:rPr lang="uk-UA" dirty="0"/>
              <a:t>сформувалася на структурах Закарпатського внутрішнього прогину і північно-східній окраїні </a:t>
            </a:r>
            <a:r>
              <a:rPr lang="uk-UA" dirty="0" err="1"/>
              <a:t>Панонської</a:t>
            </a:r>
            <a:r>
              <a:rPr lang="uk-UA" dirty="0"/>
              <a:t> западини. У рельєфі рівнини чітко виділяється дві геоморфологічні </a:t>
            </a:r>
            <a:r>
              <a:rPr lang="uk-UA" dirty="0" err="1"/>
              <a:t>підобласті</a:t>
            </a:r>
            <a:r>
              <a:rPr lang="uk-UA" dirty="0"/>
              <a:t> – Чоп-Мукачівська рівнина і </a:t>
            </a:r>
            <a:r>
              <a:rPr lang="uk-UA" dirty="0" err="1"/>
              <a:t>Верхньотисенська</a:t>
            </a:r>
            <a:r>
              <a:rPr lang="uk-UA" dirty="0"/>
              <a:t> (</a:t>
            </a:r>
            <a:r>
              <a:rPr lang="uk-UA" dirty="0" err="1"/>
              <a:t>Солотвинська</a:t>
            </a:r>
            <a:r>
              <a:rPr lang="uk-UA" dirty="0"/>
              <a:t>) улоговина, розділені меридіональним відрізком Вулканічного пасма.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smtClean="0"/>
              <a:t>Закарпатська рівнина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583264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dirty="0"/>
              <a:t>У межах Чоп-Мукачівської рівнини виділяють два геоморфологічні райони: </a:t>
            </a:r>
            <a:r>
              <a:rPr lang="uk-UA" dirty="0" err="1"/>
              <a:t>Притисенську</a:t>
            </a:r>
            <a:r>
              <a:rPr lang="uk-UA" dirty="0"/>
              <a:t> алювіальну низовинну рівнину і </a:t>
            </a:r>
            <a:r>
              <a:rPr lang="uk-UA" dirty="0" err="1"/>
              <a:t>Берегівське</a:t>
            </a:r>
            <a:r>
              <a:rPr lang="uk-UA" dirty="0"/>
              <a:t> </a:t>
            </a:r>
            <a:r>
              <a:rPr lang="uk-UA" dirty="0" err="1"/>
              <a:t>горбогір’я</a:t>
            </a:r>
            <a:r>
              <a:rPr lang="uk-UA" dirty="0"/>
              <a:t>. </a:t>
            </a:r>
            <a:endParaRPr lang="uk-UA" dirty="0" smtClean="0"/>
          </a:p>
          <a:p>
            <a:r>
              <a:rPr lang="uk-UA" dirty="0" err="1" smtClean="0"/>
              <a:t>Притисенська</a:t>
            </a:r>
            <a:r>
              <a:rPr lang="uk-UA" dirty="0" smtClean="0"/>
              <a:t> </a:t>
            </a:r>
            <a:r>
              <a:rPr lang="uk-UA" dirty="0"/>
              <a:t>низовина приурочена до Центральної зони прогину і північно-східної окраїни </a:t>
            </a:r>
            <a:r>
              <a:rPr lang="uk-UA" dirty="0" err="1"/>
              <a:t>Панонської</a:t>
            </a:r>
            <a:r>
              <a:rPr lang="uk-UA" dirty="0"/>
              <a:t> западини. Низовина слабо нахилена у південно-західному напрямі, абсолютні висоти коливаються від 105 до 115-120 м. Переважну площу займає 5-6 – метрова надзаплавна тераса Тиси. </a:t>
            </a:r>
            <a:endParaRPr lang="uk-UA" dirty="0" smtClean="0"/>
          </a:p>
          <a:p>
            <a:r>
              <a:rPr lang="uk-UA" dirty="0" err="1" smtClean="0"/>
              <a:t>Берегівське</a:t>
            </a:r>
            <a:r>
              <a:rPr lang="uk-UA" dirty="0" smtClean="0"/>
              <a:t> </a:t>
            </a:r>
            <a:r>
              <a:rPr lang="uk-UA" dirty="0" err="1"/>
              <a:t>горбогір’я</a:t>
            </a:r>
            <a:r>
              <a:rPr lang="uk-UA" dirty="0"/>
              <a:t> приурочене до масивного </a:t>
            </a:r>
            <a:r>
              <a:rPr lang="uk-UA" dirty="0" err="1"/>
              <a:t>ліпаритового</a:t>
            </a:r>
            <a:r>
              <a:rPr lang="uk-UA" dirty="0"/>
              <a:t> цоколя у зоні </a:t>
            </a:r>
            <a:r>
              <a:rPr lang="uk-UA" dirty="0" err="1"/>
              <a:t>Припанонського</a:t>
            </a:r>
            <a:r>
              <a:rPr lang="uk-UA" dirty="0"/>
              <a:t> глибинного розлому. Абсолютні висоти горбів – 180-369 м, відносні – 60-250 м.</a:t>
            </a:r>
          </a:p>
          <a:p>
            <a:endParaRPr lang="uk-UA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smtClean="0"/>
              <a:t>Закарпатська рівнина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08720"/>
            <a:ext cx="8712968" cy="5616624"/>
          </a:xfrm>
        </p:spPr>
        <p:txBody>
          <a:bodyPr>
            <a:normAutofit fontScale="92500" lnSpcReduction="10000"/>
          </a:bodyPr>
          <a:lstStyle/>
          <a:p>
            <a:r>
              <a:rPr lang="uk-UA" dirty="0" err="1"/>
              <a:t>Верхньотисенська</a:t>
            </a:r>
            <a:r>
              <a:rPr lang="uk-UA" dirty="0"/>
              <a:t> (</a:t>
            </a:r>
            <a:r>
              <a:rPr lang="uk-UA" dirty="0" err="1"/>
              <a:t>Солотвинська</a:t>
            </a:r>
            <a:r>
              <a:rPr lang="uk-UA" dirty="0"/>
              <a:t>) улоговина з </a:t>
            </a:r>
            <a:r>
              <a:rPr lang="uk-UA" dirty="0" err="1"/>
              <a:t>низькогірно-горбистим</a:t>
            </a:r>
            <a:r>
              <a:rPr lang="uk-UA" dirty="0"/>
              <a:t> і терасовим рельєфом відповідає однойменній тектонічній западині, виповненій товщею міоценових </a:t>
            </a:r>
            <a:r>
              <a:rPr lang="uk-UA" dirty="0" err="1"/>
              <a:t>молас</a:t>
            </a:r>
            <a:r>
              <a:rPr lang="uk-UA" dirty="0"/>
              <a:t> (до 2600 м). У північно-східній частині улоговини зосереджені максимальні абсолютні висоти – 500-750 м, відносні висоти коливаються у межах 150-350 м. З максимальними висотами пов’язують </a:t>
            </a:r>
            <a:r>
              <a:rPr lang="uk-UA" dirty="0" err="1"/>
              <a:t>Кичерську</a:t>
            </a:r>
            <a:r>
              <a:rPr lang="uk-UA" dirty="0"/>
              <a:t> денудаційну поверхню. У південно-західній частині улоговини переважаючі абсолютні висоти коливаються в межах 200-350 м. Тут домінують терасовані ділянки р. Тиси та її приток.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32856"/>
            <a:ext cx="8229600" cy="2304256"/>
          </a:xfrm>
        </p:spPr>
        <p:txBody>
          <a:bodyPr>
            <a:noAutofit/>
          </a:bodyPr>
          <a:lstStyle/>
          <a:p>
            <a:r>
              <a:rPr lang="uk-UA" sz="6000" b="1" dirty="0" smtClean="0"/>
              <a:t>Охорона рельєфу Українських Карпат</a:t>
            </a:r>
            <a:endParaRPr lang="uk-UA" sz="6000" b="1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l"/>
            <a:r>
              <a:rPr lang="uk-UA" sz="3200" dirty="0" smtClean="0"/>
              <a:t>Охорона природи в Українських Карпатах</a:t>
            </a:r>
            <a:endParaRPr lang="uk-UA" sz="32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908724"/>
          <a:ext cx="8424935" cy="5761366"/>
        </p:xfrm>
        <a:graphic>
          <a:graphicData uri="http://schemas.openxmlformats.org/drawingml/2006/table">
            <a:tbl>
              <a:tblPr/>
              <a:tblGrid>
                <a:gridCol w="496411"/>
                <a:gridCol w="3203860"/>
                <a:gridCol w="2361893"/>
                <a:gridCol w="1252426"/>
                <a:gridCol w="1110345"/>
              </a:tblGrid>
              <a:tr h="360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5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Назва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Адміністративна область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Рік створення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Площа, га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5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b="1" dirty="0">
                          <a:latin typeface="Times New Roman"/>
                          <a:ea typeface="Calibri"/>
                          <a:cs typeface="Times New Roman"/>
                        </a:rPr>
                        <a:t>Природні заповідники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449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Карпатський біосферний заповідник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Закарпатська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1968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57880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Горгани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Івано-Франківська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1996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5344,2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b="1" dirty="0">
                          <a:latin typeface="Times New Roman"/>
                          <a:ea typeface="Calibri"/>
                          <a:cs typeface="Times New Roman"/>
                        </a:rPr>
                        <a:t>Національні природні парки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224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Карпатський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Івано-Франківська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1980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50303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Гуцульщина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Івано-Франківська 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2002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32271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Верховинський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Івано-Франківська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2010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12023 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Сколівські Бескиди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Львівська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1999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35684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7.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Синевир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Закарпатська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1989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40400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8.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Ужанський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Закарпатська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1999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39159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9.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Зачарований край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Закарпатська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2009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6101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10.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Вижницький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Чернівецька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1995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7928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11.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Черемоський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Чернівецька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2009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7117,5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5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b="1" dirty="0">
                          <a:latin typeface="Times New Roman"/>
                          <a:ea typeface="Calibri"/>
                          <a:cs typeface="Times New Roman"/>
                        </a:rPr>
                        <a:t>Регіональні ландшафтні парки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449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12.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Верхньодністровські Бескиди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Львівська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1997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8556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13.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Надсянський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Львівська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1997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19428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14.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Поляницький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>
                          <a:latin typeface="Times New Roman"/>
                          <a:ea typeface="Calibri"/>
                          <a:cs typeface="Times New Roman"/>
                        </a:rPr>
                        <a:t>Івано-Франківська</a:t>
                      </a:r>
                      <a:endParaRPr lang="uk-UA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1996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500" dirty="0">
                          <a:latin typeface="Times New Roman"/>
                          <a:ea typeface="Calibri"/>
                          <a:cs typeface="Times New Roman"/>
                        </a:rPr>
                        <a:t>1032</a:t>
                      </a:r>
                      <a:endParaRPr lang="uk-UA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436" marR="454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erminowe_2\Krawczuk_Jaroslaw_2013\Krawczuk_reljef_Karpat_2013prezentacja\PZF_Karpat_mapa2013pop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8976"/>
            <a:ext cx="6984776" cy="538825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020272" y="222895"/>
            <a:ext cx="223224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Масиви</a:t>
            </a:r>
            <a:r>
              <a:rPr lang="ru-RU" b="1" dirty="0" smtClean="0"/>
              <a:t>  </a:t>
            </a:r>
            <a:r>
              <a:rPr lang="ru-RU" b="1" dirty="0" err="1" smtClean="0"/>
              <a:t>Карпатського</a:t>
            </a:r>
            <a:r>
              <a:rPr lang="ru-RU" b="1" dirty="0" smtClean="0"/>
              <a:t> </a:t>
            </a:r>
            <a:r>
              <a:rPr lang="ru-RU" b="1" dirty="0" err="1" smtClean="0"/>
              <a:t>біосферного</a:t>
            </a:r>
            <a:r>
              <a:rPr lang="ru-RU" b="1" dirty="0" smtClean="0"/>
              <a:t> </a:t>
            </a:r>
            <a:r>
              <a:rPr lang="ru-RU" b="1" dirty="0" err="1" smtClean="0"/>
              <a:t>заповідника</a:t>
            </a:r>
            <a:r>
              <a:rPr lang="ru-RU" b="1" dirty="0" smtClean="0"/>
              <a:t>:</a:t>
            </a:r>
            <a:r>
              <a:rPr lang="ru-RU" dirty="0" smtClean="0"/>
              <a:t> </a:t>
            </a:r>
            <a:endParaRPr lang="en-US" dirty="0" smtClean="0"/>
          </a:p>
          <a:p>
            <a:r>
              <a:rPr lang="ru-RU" dirty="0" smtClean="0"/>
              <a:t>1.1 – </a:t>
            </a:r>
            <a:r>
              <a:rPr lang="ru-RU" dirty="0" err="1" smtClean="0"/>
              <a:t>Угольсько-Широколужанський</a:t>
            </a:r>
            <a:r>
              <a:rPr lang="ru-RU" dirty="0" smtClean="0"/>
              <a:t>; 1.2 – </a:t>
            </a:r>
            <a:r>
              <a:rPr lang="ru-RU" dirty="0" err="1" smtClean="0"/>
              <a:t>Свидовецький</a:t>
            </a:r>
            <a:r>
              <a:rPr lang="ru-RU" dirty="0" smtClean="0"/>
              <a:t>; 1.3 – </a:t>
            </a:r>
            <a:r>
              <a:rPr lang="ru-RU" dirty="0" err="1" smtClean="0"/>
              <a:t>Чорногірський</a:t>
            </a:r>
            <a:r>
              <a:rPr lang="ru-RU" dirty="0" smtClean="0"/>
              <a:t>; 1.4 – Заказник </a:t>
            </a:r>
            <a:r>
              <a:rPr lang="ru-RU" dirty="0" err="1" smtClean="0"/>
              <a:t>Чорна</a:t>
            </a:r>
            <a:r>
              <a:rPr lang="ru-RU" dirty="0" smtClean="0"/>
              <a:t> гора; 1.5 – Долина </a:t>
            </a:r>
            <a:r>
              <a:rPr lang="ru-RU" dirty="0" err="1" smtClean="0"/>
              <a:t>нарцисів</a:t>
            </a:r>
            <a:r>
              <a:rPr lang="ru-RU" dirty="0" smtClean="0"/>
              <a:t>; </a:t>
            </a:r>
            <a:endParaRPr lang="en-US" dirty="0" smtClean="0"/>
          </a:p>
          <a:p>
            <a:r>
              <a:rPr lang="ru-RU" dirty="0" smtClean="0"/>
              <a:t>1.6 –</a:t>
            </a:r>
            <a:r>
              <a:rPr lang="en-US" dirty="0" smtClean="0"/>
              <a:t> </a:t>
            </a:r>
            <a:r>
              <a:rPr lang="ru-RU" dirty="0" smtClean="0"/>
              <a:t>Заказник </a:t>
            </a:r>
            <a:r>
              <a:rPr lang="ru-RU" dirty="0" err="1" smtClean="0"/>
              <a:t>Юліївська</a:t>
            </a:r>
            <a:r>
              <a:rPr lang="ru-RU" dirty="0" smtClean="0"/>
              <a:t> гора; </a:t>
            </a:r>
            <a:endParaRPr lang="en-US" dirty="0" smtClean="0"/>
          </a:p>
          <a:p>
            <a:r>
              <a:rPr lang="ru-RU" dirty="0" smtClean="0"/>
              <a:t>1.7 – </a:t>
            </a:r>
            <a:r>
              <a:rPr lang="ru-RU" dirty="0" err="1" smtClean="0"/>
              <a:t>Кузійський</a:t>
            </a:r>
            <a:r>
              <a:rPr lang="ru-RU" dirty="0" smtClean="0"/>
              <a:t> массив; </a:t>
            </a:r>
            <a:endParaRPr lang="en-US" dirty="0" smtClean="0"/>
          </a:p>
          <a:p>
            <a:r>
              <a:rPr lang="ru-RU" dirty="0" smtClean="0"/>
              <a:t>1.8 – </a:t>
            </a:r>
            <a:r>
              <a:rPr lang="ru-RU" dirty="0" err="1" smtClean="0"/>
              <a:t>Мармароський</a:t>
            </a:r>
            <a:r>
              <a:rPr lang="ru-RU" dirty="0" smtClean="0"/>
              <a:t> </a:t>
            </a:r>
            <a:r>
              <a:rPr lang="ru-RU" dirty="0" err="1" smtClean="0"/>
              <a:t>масив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71541" y="5301208"/>
            <a:ext cx="896495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Природний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заповідник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2.1 –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Горгани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Національні природні парки: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3.1 –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Ужанський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; 3.2 –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Сколівські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Бескиди; 3.3 – Синевир;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3.4 – Карпатський; 3.5 – Гуцульщина; 3.6 –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Вижницький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; 3.7 –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Черемоський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; 3.8 – Зачарований край;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3.9 – Верховинський; 3.10 – Галицький. 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Регіональні ландшафтні парки: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4.1 –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Верхньодністровські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Бескиди; 4.2 –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Надсянський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;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4.3 –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Поляницький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.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24128" y="2278033"/>
            <a:ext cx="142058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1100" dirty="0" smtClean="0"/>
              <a:t>(за </a:t>
            </a:r>
            <a:r>
              <a:rPr lang="uk-UA" sz="1100" dirty="0" err="1" smtClean="0"/>
              <a:t>Брусак</a:t>
            </a:r>
            <a:r>
              <a:rPr lang="uk-UA" sz="1100" dirty="0" smtClean="0"/>
              <a:t> В.П. та ін. </a:t>
            </a:r>
          </a:p>
          <a:p>
            <a:pPr algn="r"/>
            <a:r>
              <a:rPr lang="uk-UA" sz="1100" dirty="0" smtClean="0"/>
              <a:t>(2008), доповнена </a:t>
            </a:r>
          </a:p>
          <a:p>
            <a:pPr algn="r"/>
            <a:r>
              <a:rPr lang="uk-UA" sz="1100" dirty="0" smtClean="0"/>
              <a:t>автором) </a:t>
            </a:r>
            <a:endParaRPr lang="uk-UA" sz="1100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680" y="260648"/>
            <a:ext cx="8686800" cy="63367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Заказники:</a:t>
            </a:r>
            <a:r>
              <a:rPr lang="ru-RU" dirty="0" smtClean="0"/>
              <a:t> </a:t>
            </a:r>
            <a:r>
              <a:rPr lang="uk-UA" dirty="0" smtClean="0"/>
              <a:t>1 </a:t>
            </a:r>
            <a:r>
              <a:rPr lang="ru-RU" dirty="0" smtClean="0"/>
              <a:t>– </a:t>
            </a:r>
            <a:r>
              <a:rPr lang="uk-UA" dirty="0" err="1" smtClean="0"/>
              <a:t>Чайковицький</a:t>
            </a:r>
            <a:r>
              <a:rPr lang="uk-UA" dirty="0" smtClean="0"/>
              <a:t>; </a:t>
            </a:r>
            <a:r>
              <a:rPr lang="ru-RU" dirty="0" smtClean="0"/>
              <a:t>2 – </a:t>
            </a:r>
            <a:r>
              <a:rPr lang="ru-RU" dirty="0" err="1" smtClean="0"/>
              <a:t>Моршинський</a:t>
            </a:r>
            <a:r>
              <a:rPr lang="ru-RU" dirty="0" smtClean="0"/>
              <a:t>; </a:t>
            </a:r>
            <a:r>
              <a:rPr lang="uk-UA" dirty="0" smtClean="0"/>
              <a:t>3 </a:t>
            </a:r>
            <a:r>
              <a:rPr lang="ru-RU" dirty="0" smtClean="0"/>
              <a:t>–</a:t>
            </a:r>
            <a:r>
              <a:rPr lang="uk-UA" dirty="0" smtClean="0"/>
              <a:t> Ріка Свіча з притокою </a:t>
            </a:r>
            <a:r>
              <a:rPr lang="uk-UA" dirty="0" err="1" smtClean="0"/>
              <a:t>Мізунка</a:t>
            </a:r>
            <a:r>
              <a:rPr lang="uk-UA" dirty="0" smtClean="0"/>
              <a:t>; 4 – Ріка </a:t>
            </a:r>
            <a:r>
              <a:rPr lang="uk-UA" dirty="0" err="1" smtClean="0"/>
              <a:t>Лімниця</a:t>
            </a:r>
            <a:r>
              <a:rPr lang="uk-UA" dirty="0" smtClean="0"/>
              <a:t> з водоохоронною смугою; 5 – Турова Дача; 6 – Чорний ліс; 7 – Козакова долина; 8 – </a:t>
            </a:r>
            <a:r>
              <a:rPr lang="uk-UA" dirty="0" err="1" smtClean="0"/>
              <a:t>Княждвірський</a:t>
            </a:r>
            <a:r>
              <a:rPr lang="uk-UA" dirty="0" smtClean="0"/>
              <a:t>; 9 – Ріка </a:t>
            </a:r>
            <a:r>
              <a:rPr lang="uk-UA" dirty="0" err="1" smtClean="0"/>
              <a:t>Пістинка</a:t>
            </a:r>
            <a:r>
              <a:rPr lang="uk-UA" dirty="0" smtClean="0"/>
              <a:t> з прибережною смугою; 10 – Ріка Рибниця з прибережною смугою; 11 – </a:t>
            </a:r>
            <a:r>
              <a:rPr lang="uk-UA" dirty="0" err="1" smtClean="0"/>
              <a:t>Розлуч</a:t>
            </a:r>
            <a:r>
              <a:rPr lang="uk-UA" dirty="0" smtClean="0"/>
              <a:t>; 12 – Бориславський; 13 – </a:t>
            </a:r>
            <a:r>
              <a:rPr lang="uk-UA" dirty="0" err="1" smtClean="0"/>
              <a:t>Ілемський</a:t>
            </a:r>
            <a:r>
              <a:rPr lang="uk-UA" dirty="0" smtClean="0"/>
              <a:t>; 14 – </a:t>
            </a:r>
            <a:r>
              <a:rPr lang="uk-UA" dirty="0" err="1" smtClean="0"/>
              <a:t>Яйківський</a:t>
            </a:r>
            <a:r>
              <a:rPr lang="uk-UA" dirty="0" smtClean="0"/>
              <a:t>; 15 – Грофа; 16 – Горгани; 17 – </a:t>
            </a:r>
            <a:r>
              <a:rPr lang="uk-UA" dirty="0" err="1" smtClean="0"/>
              <a:t>Тавпиширківський</a:t>
            </a:r>
            <a:r>
              <a:rPr lang="uk-UA" dirty="0" smtClean="0"/>
              <a:t>; 18 – Скит </a:t>
            </a:r>
            <a:r>
              <a:rPr lang="uk-UA" dirty="0" err="1" smtClean="0"/>
              <a:t>Манявський</a:t>
            </a:r>
            <a:r>
              <a:rPr lang="uk-UA" dirty="0" smtClean="0"/>
              <a:t>; 19 – </a:t>
            </a:r>
            <a:r>
              <a:rPr lang="uk-UA" dirty="0" err="1" smtClean="0"/>
              <a:t>Бредулецький</a:t>
            </a:r>
            <a:r>
              <a:rPr lang="uk-UA" dirty="0" smtClean="0"/>
              <a:t>; 20 – </a:t>
            </a:r>
            <a:r>
              <a:rPr lang="uk-UA" dirty="0" err="1" smtClean="0"/>
              <a:t>Кливський</a:t>
            </a:r>
            <a:r>
              <a:rPr lang="uk-UA" dirty="0" smtClean="0"/>
              <a:t>; 21 – </a:t>
            </a:r>
            <a:r>
              <a:rPr lang="uk-UA" dirty="0" err="1" smtClean="0"/>
              <a:t>Пожератульський</a:t>
            </a:r>
            <a:r>
              <a:rPr lang="uk-UA" dirty="0" smtClean="0"/>
              <a:t>; 22 – </a:t>
            </a:r>
            <a:r>
              <a:rPr lang="uk-UA" dirty="0" err="1" smtClean="0"/>
              <a:t>Лунківський</a:t>
            </a:r>
            <a:r>
              <a:rPr lang="uk-UA" dirty="0" smtClean="0"/>
              <a:t>; 23 – </a:t>
            </a:r>
            <a:r>
              <a:rPr lang="uk-UA" dirty="0" err="1" smtClean="0"/>
              <a:t>Либохорівський</a:t>
            </a:r>
            <a:r>
              <a:rPr lang="uk-UA" dirty="0" smtClean="0"/>
              <a:t>; 24 – </a:t>
            </a:r>
            <a:r>
              <a:rPr lang="uk-UA" dirty="0" err="1" smtClean="0"/>
              <a:t>Пікуйський</a:t>
            </a:r>
            <a:r>
              <a:rPr lang="uk-UA" dirty="0" smtClean="0"/>
              <a:t>; 25 – Бердо; 26 – </a:t>
            </a:r>
            <a:r>
              <a:rPr lang="uk-UA" dirty="0" err="1" smtClean="0"/>
              <a:t>Брадульський</a:t>
            </a:r>
            <a:r>
              <a:rPr lang="uk-UA" dirty="0" smtClean="0"/>
              <a:t>; 27 – Урочища </a:t>
            </a:r>
            <a:r>
              <a:rPr lang="uk-UA" dirty="0" err="1" smtClean="0"/>
              <a:t>Сранзул</a:t>
            </a:r>
            <a:r>
              <a:rPr lang="uk-UA" dirty="0" smtClean="0"/>
              <a:t>, Задня, Кедрин; 28 – </a:t>
            </a:r>
            <a:r>
              <a:rPr lang="uk-UA" dirty="0" err="1" smtClean="0"/>
              <a:t>Кедринський</a:t>
            </a:r>
            <a:r>
              <a:rPr lang="uk-UA" dirty="0" smtClean="0"/>
              <a:t>; 29 – </a:t>
            </a:r>
            <a:r>
              <a:rPr lang="uk-UA" dirty="0" err="1" smtClean="0"/>
              <a:t>Керничний</a:t>
            </a:r>
            <a:r>
              <a:rPr lang="uk-UA" dirty="0" smtClean="0"/>
              <a:t>; 30 – </a:t>
            </a:r>
            <a:r>
              <a:rPr lang="uk-UA" dirty="0" err="1" smtClean="0"/>
              <a:t>Гладинський</a:t>
            </a:r>
            <a:r>
              <a:rPr lang="uk-UA" dirty="0" smtClean="0"/>
              <a:t>; 31 – </a:t>
            </a:r>
            <a:r>
              <a:rPr lang="uk-UA" dirty="0" err="1" smtClean="0"/>
              <a:t>Апшинецький</a:t>
            </a:r>
            <a:r>
              <a:rPr lang="uk-UA" dirty="0" smtClean="0"/>
              <a:t>; 32 – Соколові Скелі; 33 – </a:t>
            </a:r>
            <a:r>
              <a:rPr lang="uk-UA" dirty="0" err="1" smtClean="0"/>
              <a:t>Тур’є</a:t>
            </a:r>
            <a:r>
              <a:rPr lang="uk-UA" dirty="0" smtClean="0"/>
              <a:t> Полянський; 34 – Потік Оса; 35 – </a:t>
            </a:r>
            <a:r>
              <a:rPr lang="uk-UA" dirty="0" err="1" smtClean="0"/>
              <a:t>Осішний</a:t>
            </a:r>
            <a:r>
              <a:rPr lang="uk-UA" dirty="0" smtClean="0"/>
              <a:t>; 36 – </a:t>
            </a:r>
            <a:r>
              <a:rPr lang="uk-UA" dirty="0" err="1" smtClean="0"/>
              <a:t>Річанський</a:t>
            </a:r>
            <a:r>
              <a:rPr lang="uk-UA" dirty="0" smtClean="0"/>
              <a:t>; 37 – Річка Чорний Черемош з прибережною смугою; 38 – </a:t>
            </a:r>
            <a:r>
              <a:rPr lang="uk-UA" dirty="0" err="1" smtClean="0"/>
              <a:t>Чивчино-Гринявський</a:t>
            </a:r>
            <a:r>
              <a:rPr lang="uk-UA" dirty="0" smtClean="0"/>
              <a:t>; </a:t>
            </a:r>
            <a:endParaRPr lang="en-US" dirty="0" smtClean="0"/>
          </a:p>
          <a:p>
            <a:pPr marL="0" indent="0">
              <a:buNone/>
            </a:pPr>
            <a:r>
              <a:rPr lang="uk-UA" dirty="0" smtClean="0"/>
              <a:t>39 – </a:t>
            </a:r>
            <a:r>
              <a:rPr lang="uk-UA" dirty="0" err="1" smtClean="0"/>
              <a:t>Молочнобратський</a:t>
            </a:r>
            <a:r>
              <a:rPr lang="uk-UA" dirty="0" smtClean="0"/>
              <a:t> карстовий масив; 40 – Чорний діл; 41 – Діброва; 42 – </a:t>
            </a:r>
            <a:r>
              <a:rPr lang="uk-UA" dirty="0" err="1" smtClean="0"/>
              <a:t>Великодобронський</a:t>
            </a:r>
            <a:r>
              <a:rPr lang="uk-UA" dirty="0" smtClean="0"/>
              <a:t>. </a:t>
            </a:r>
          </a:p>
          <a:p>
            <a:pPr>
              <a:buNone/>
            </a:pPr>
            <a:endParaRPr lang="uk-UA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smtClean="0"/>
              <a:t>Геоморфологічне районування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08720"/>
            <a:ext cx="2808312" cy="561662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uk-UA" dirty="0"/>
              <a:t>У межах Українських Карпат виділяють </a:t>
            </a:r>
            <a:r>
              <a:rPr lang="uk-UA" dirty="0" smtClean="0"/>
              <a:t>такі геоморфологічні </a:t>
            </a:r>
            <a:r>
              <a:rPr lang="uk-UA" dirty="0"/>
              <a:t>області: </a:t>
            </a:r>
            <a:endParaRPr lang="uk-UA" dirty="0" smtClean="0"/>
          </a:p>
          <a:p>
            <a:pPr marL="269875" indent="-269875">
              <a:buAutoNum type="arabicPeriod"/>
              <a:tabLst>
                <a:tab pos="269875" algn="l"/>
              </a:tabLst>
            </a:pPr>
            <a:r>
              <a:rPr lang="uk-UA" dirty="0" err="1" smtClean="0"/>
              <a:t>Передкарпатська</a:t>
            </a:r>
            <a:r>
              <a:rPr lang="uk-UA" dirty="0" smtClean="0"/>
              <a:t> </a:t>
            </a:r>
            <a:r>
              <a:rPr lang="uk-UA" dirty="0"/>
              <a:t>височина; </a:t>
            </a:r>
            <a:endParaRPr lang="uk-UA" dirty="0" smtClean="0"/>
          </a:p>
          <a:p>
            <a:pPr marL="269875" indent="-269875">
              <a:buAutoNum type="arabicPeriod"/>
              <a:tabLst>
                <a:tab pos="269875" algn="l"/>
              </a:tabLst>
            </a:pPr>
            <a:r>
              <a:rPr lang="uk-UA" dirty="0" err="1" smtClean="0"/>
              <a:t>Скибові</a:t>
            </a:r>
            <a:r>
              <a:rPr lang="uk-UA" dirty="0" smtClean="0"/>
              <a:t> </a:t>
            </a:r>
            <a:r>
              <a:rPr lang="uk-UA" dirty="0"/>
              <a:t>Карпати; </a:t>
            </a:r>
            <a:endParaRPr lang="uk-UA" dirty="0" smtClean="0"/>
          </a:p>
          <a:p>
            <a:pPr marL="269875" indent="-269875">
              <a:buAutoNum type="arabicPeriod"/>
              <a:tabLst>
                <a:tab pos="269875" algn="l"/>
              </a:tabLst>
            </a:pPr>
            <a:r>
              <a:rPr lang="uk-UA" dirty="0" smtClean="0"/>
              <a:t>Вододільно-Верховинські </a:t>
            </a:r>
            <a:r>
              <a:rPr lang="uk-UA" dirty="0"/>
              <a:t>Карпати; </a:t>
            </a:r>
            <a:endParaRPr lang="uk-UA" dirty="0" smtClean="0"/>
          </a:p>
          <a:p>
            <a:pPr marL="269875" indent="-269875">
              <a:buAutoNum type="arabicPeriod"/>
              <a:tabLst>
                <a:tab pos="269875" algn="l"/>
              </a:tabLst>
            </a:pPr>
            <a:r>
              <a:rPr lang="uk-UA" dirty="0" err="1" smtClean="0"/>
              <a:t>Полонинисько-Чорногірські</a:t>
            </a:r>
            <a:r>
              <a:rPr lang="uk-UA" dirty="0" smtClean="0"/>
              <a:t> </a:t>
            </a:r>
            <a:r>
              <a:rPr lang="uk-UA" dirty="0"/>
              <a:t>Карпати; </a:t>
            </a:r>
            <a:endParaRPr lang="uk-UA" dirty="0" smtClean="0"/>
          </a:p>
          <a:p>
            <a:pPr marL="269875" indent="-269875">
              <a:buAutoNum type="arabicPeriod"/>
              <a:tabLst>
                <a:tab pos="269875" algn="l"/>
              </a:tabLst>
            </a:pPr>
            <a:r>
              <a:rPr lang="uk-UA" dirty="0" err="1" smtClean="0"/>
              <a:t>Мармароський</a:t>
            </a:r>
            <a:r>
              <a:rPr lang="uk-UA" dirty="0" smtClean="0"/>
              <a:t> </a:t>
            </a:r>
            <a:r>
              <a:rPr lang="uk-UA" dirty="0"/>
              <a:t>кристалічний масив; </a:t>
            </a:r>
            <a:endParaRPr lang="uk-UA" dirty="0" smtClean="0"/>
          </a:p>
          <a:p>
            <a:pPr marL="269875" indent="-269875">
              <a:buAutoNum type="arabicPeriod"/>
              <a:tabLst>
                <a:tab pos="269875" algn="l"/>
              </a:tabLst>
            </a:pPr>
            <a:r>
              <a:rPr lang="uk-UA" dirty="0" smtClean="0"/>
              <a:t>Вулканічне </a:t>
            </a:r>
            <a:r>
              <a:rPr lang="uk-UA" dirty="0"/>
              <a:t>пасмо; </a:t>
            </a:r>
            <a:endParaRPr lang="uk-UA" dirty="0" smtClean="0"/>
          </a:p>
          <a:p>
            <a:pPr marL="269875" indent="-269875">
              <a:buAutoNum type="arabicPeriod"/>
              <a:tabLst>
                <a:tab pos="269875" algn="l"/>
              </a:tabLst>
            </a:pPr>
            <a:r>
              <a:rPr lang="uk-UA" dirty="0" smtClean="0"/>
              <a:t>Закарпатська </a:t>
            </a:r>
            <a:r>
              <a:rPr lang="uk-UA" dirty="0"/>
              <a:t>рівнина.</a:t>
            </a:r>
          </a:p>
        </p:txBody>
      </p:sp>
      <p:pic>
        <p:nvPicPr>
          <p:cNvPr id="1026" name="Picture 2" descr="C:\Users\Oksana Shevchuk\Desktop\Krawczuk_reljef_Karpat_2013prezentacja\rajonuwannia_geomorfologicz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9389" y="1052736"/>
            <a:ext cx="6027107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90066"/>
          </a:xfrm>
        </p:spPr>
        <p:txBody>
          <a:bodyPr>
            <a:noAutofit/>
          </a:bodyPr>
          <a:lstStyle/>
          <a:p>
            <a:r>
              <a:rPr lang="uk-UA" sz="3200" b="1" dirty="0" err="1" smtClean="0"/>
              <a:t>Геопарки</a:t>
            </a:r>
            <a:r>
              <a:rPr lang="uk-UA" sz="3200" b="1" dirty="0" smtClean="0"/>
              <a:t> </a:t>
            </a:r>
            <a:r>
              <a:rPr lang="en-US" sz="3200" b="1" dirty="0" smtClean="0"/>
              <a:t> </a:t>
            </a:r>
            <a:r>
              <a:rPr lang="uk-UA" sz="3200" b="1" dirty="0" smtClean="0"/>
              <a:t>в Українських Карпатах</a:t>
            </a:r>
            <a:endParaRPr lang="uk-UA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94928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dirty="0" smtClean="0"/>
              <a:t>В Українських Карпатах заплановано надати статус </a:t>
            </a:r>
            <a:r>
              <a:rPr lang="uk-UA" dirty="0" err="1" smtClean="0"/>
              <a:t>геопарків</a:t>
            </a:r>
            <a:r>
              <a:rPr lang="uk-UA" dirty="0" smtClean="0"/>
              <a:t> кільком </a:t>
            </a:r>
            <a:r>
              <a:rPr lang="ru-RU" dirty="0" err="1" smtClean="0"/>
              <a:t>природоохоронним</a:t>
            </a:r>
            <a:r>
              <a:rPr lang="ru-RU" dirty="0" smtClean="0"/>
              <a:t> </a:t>
            </a:r>
            <a:r>
              <a:rPr lang="uk-UA" dirty="0" smtClean="0"/>
              <a:t>територіям з визначною </a:t>
            </a:r>
            <a:r>
              <a:rPr lang="uk-UA" dirty="0" err="1" smtClean="0"/>
              <a:t>геоспадщиною</a:t>
            </a:r>
            <a:r>
              <a:rPr lang="uk-UA" dirty="0" smtClean="0"/>
              <a:t>. </a:t>
            </a:r>
            <a:endParaRPr lang="en-US" dirty="0" smtClean="0"/>
          </a:p>
          <a:p>
            <a:r>
              <a:rPr lang="uk-UA" b="1" dirty="0" err="1" smtClean="0"/>
              <a:t>Геопарк</a:t>
            </a:r>
            <a:r>
              <a:rPr lang="uk-UA" b="1" dirty="0" smtClean="0"/>
              <a:t> </a:t>
            </a:r>
            <a:r>
              <a:rPr lang="uk-UA" dirty="0" smtClean="0"/>
              <a:t>– це територія з визначною </a:t>
            </a:r>
            <a:r>
              <a:rPr lang="uk-UA" dirty="0" err="1" smtClean="0"/>
              <a:t>геоспадщиною</a:t>
            </a:r>
            <a:r>
              <a:rPr lang="uk-UA" dirty="0" smtClean="0"/>
              <a:t> і  розробленою програмою (стратегією) сталого розвитку. </a:t>
            </a:r>
            <a:endParaRPr lang="en-US" dirty="0" smtClean="0"/>
          </a:p>
          <a:p>
            <a:pPr>
              <a:buNone/>
            </a:pPr>
            <a:r>
              <a:rPr lang="uk-UA" dirty="0" smtClean="0"/>
              <a:t>Діяльність </a:t>
            </a:r>
            <a:r>
              <a:rPr lang="uk-UA" dirty="0" err="1" smtClean="0"/>
              <a:t>геопарків</a:t>
            </a:r>
            <a:r>
              <a:rPr lang="uk-UA" dirty="0" smtClean="0"/>
              <a:t> має три напрями:</a:t>
            </a:r>
          </a:p>
          <a:p>
            <a:r>
              <a:rPr lang="uk-UA" b="1" dirty="0" err="1" smtClean="0"/>
              <a:t>геоконсервація</a:t>
            </a:r>
            <a:r>
              <a:rPr lang="uk-UA" b="1" dirty="0" smtClean="0"/>
              <a:t>;</a:t>
            </a:r>
          </a:p>
          <a:p>
            <a:r>
              <a:rPr lang="uk-UA" b="1" dirty="0" err="1" smtClean="0"/>
              <a:t>геоосвіта</a:t>
            </a:r>
            <a:r>
              <a:rPr lang="uk-UA" b="1" dirty="0" smtClean="0"/>
              <a:t>;</a:t>
            </a:r>
          </a:p>
          <a:p>
            <a:r>
              <a:rPr lang="uk-UA" b="1" dirty="0" err="1" smtClean="0"/>
              <a:t>геотуризм</a:t>
            </a:r>
            <a:r>
              <a:rPr lang="uk-UA" b="1" dirty="0" smtClean="0"/>
              <a:t>.</a:t>
            </a:r>
            <a:br>
              <a:rPr lang="uk-UA" b="1" dirty="0" smtClean="0"/>
            </a:br>
            <a:endParaRPr lang="uk-UA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88" name="Rectangle 2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pSp>
        <p:nvGrpSpPr>
          <p:cNvPr id="117761" name="Group 1"/>
          <p:cNvGrpSpPr>
            <a:grpSpLocks noChangeAspect="1"/>
          </p:cNvGrpSpPr>
          <p:nvPr/>
        </p:nvGrpSpPr>
        <p:grpSpPr bwMode="auto">
          <a:xfrm>
            <a:off x="944760" y="457200"/>
            <a:ext cx="7371656" cy="5348064"/>
            <a:chOff x="1701" y="3618"/>
            <a:chExt cx="9180" cy="6660"/>
          </a:xfrm>
        </p:grpSpPr>
        <p:sp>
          <p:nvSpPr>
            <p:cNvPr id="117787" name="AutoShape 27"/>
            <p:cNvSpPr>
              <a:spLocks noChangeAspect="1" noChangeArrowheads="1" noTextEdit="1"/>
            </p:cNvSpPr>
            <p:nvPr/>
          </p:nvSpPr>
          <p:spPr bwMode="auto">
            <a:xfrm>
              <a:off x="1701" y="3618"/>
              <a:ext cx="9180" cy="666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7786" name="Text Box 26"/>
            <p:cNvSpPr txBox="1">
              <a:spLocks noChangeArrowheads="1"/>
            </p:cNvSpPr>
            <p:nvPr/>
          </p:nvSpPr>
          <p:spPr bwMode="auto">
            <a:xfrm>
              <a:off x="3501" y="3798"/>
              <a:ext cx="5400" cy="539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ГЕОПАРК</a:t>
              </a:r>
              <a:endParaRPr kumimoji="0" 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785" name="Text Box 25"/>
            <p:cNvSpPr txBox="1">
              <a:spLocks noChangeArrowheads="1"/>
            </p:cNvSpPr>
            <p:nvPr/>
          </p:nvSpPr>
          <p:spPr bwMode="auto">
            <a:xfrm>
              <a:off x="2242" y="5058"/>
              <a:ext cx="3239" cy="72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Природно-антропогенні складові</a:t>
              </a:r>
              <a:endParaRPr kumimoji="0" 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784" name="Text Box 24"/>
            <p:cNvSpPr txBox="1">
              <a:spLocks noChangeArrowheads="1"/>
            </p:cNvSpPr>
            <p:nvPr/>
          </p:nvSpPr>
          <p:spPr bwMode="auto">
            <a:xfrm>
              <a:off x="7101" y="5058"/>
              <a:ext cx="3238" cy="72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Соціально-економічні складові</a:t>
              </a:r>
              <a:endParaRPr kumimoji="0" 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783" name="Text Box 23"/>
            <p:cNvSpPr txBox="1">
              <a:spLocks noChangeArrowheads="1"/>
            </p:cNvSpPr>
            <p:nvPr/>
          </p:nvSpPr>
          <p:spPr bwMode="auto">
            <a:xfrm>
              <a:off x="2241" y="6138"/>
              <a:ext cx="3239" cy="10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Геолого-геоморфологічна</a:t>
              </a:r>
              <a:r>
                <a:rPr kumimoji="0" lang="uk-UA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будова території, об</a:t>
              </a: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’</a:t>
              </a:r>
              <a:r>
                <a:rPr kumimoji="0" lang="ru-RU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єкти</a:t>
              </a: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геоспадщини, </a:t>
              </a:r>
              <a:r>
                <a:rPr kumimoji="0" lang="ru-RU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цінні</a:t>
              </a:r>
              <a:r>
                <a:rPr kumimoji="0" lang="ru-RU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kumimoji="0" lang="ru-RU" sz="12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геотопи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782" name="Text Box 22"/>
            <p:cNvSpPr txBox="1">
              <a:spLocks noChangeArrowheads="1"/>
            </p:cNvSpPr>
            <p:nvPr/>
          </p:nvSpPr>
          <p:spPr bwMode="auto">
            <a:xfrm>
              <a:off x="2241" y="7578"/>
              <a:ext cx="3239" cy="10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Цінні природні об</a:t>
              </a: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’єкти негеологічного характеру (наприклад, флори і фауни) 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781" name="Text Box 21"/>
            <p:cNvSpPr txBox="1">
              <a:spLocks noChangeArrowheads="1"/>
            </p:cNvSpPr>
            <p:nvPr/>
          </p:nvSpPr>
          <p:spPr bwMode="auto">
            <a:xfrm>
              <a:off x="7101" y="6138"/>
              <a:ext cx="3238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Структура управління</a:t>
              </a:r>
              <a:endParaRPr kumimoji="0" 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780" name="Text Box 20"/>
            <p:cNvSpPr txBox="1">
              <a:spLocks noChangeArrowheads="1"/>
            </p:cNvSpPr>
            <p:nvPr/>
          </p:nvSpPr>
          <p:spPr bwMode="auto">
            <a:xfrm>
              <a:off x="7101" y="7038"/>
              <a:ext cx="3238" cy="10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Науково-інформаційне й еко(гео)освітнє забезпечення</a:t>
              </a:r>
              <a:endParaRPr kumimoji="0" 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779" name="Text Box 19"/>
            <p:cNvSpPr txBox="1">
              <a:spLocks noChangeArrowheads="1"/>
            </p:cNvSpPr>
            <p:nvPr/>
          </p:nvSpPr>
          <p:spPr bwMode="auto">
            <a:xfrm>
              <a:off x="2241" y="9018"/>
              <a:ext cx="3239" cy="10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Історико-культурна спадщина регіону (об</a:t>
              </a:r>
              <a:r>
                <a:rPr kumimoji="0" lang="ru-RU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’єкти, традиції, ремесла та ін.) 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778" name="Text Box 18"/>
            <p:cNvSpPr txBox="1">
              <a:spLocks noChangeArrowheads="1"/>
            </p:cNvSpPr>
            <p:nvPr/>
          </p:nvSpPr>
          <p:spPr bwMode="auto">
            <a:xfrm>
              <a:off x="7101" y="8478"/>
              <a:ext cx="3238" cy="5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Розвиток геотуризму</a:t>
              </a:r>
              <a:endParaRPr kumimoji="0" 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777" name="Text Box 17"/>
            <p:cNvSpPr txBox="1">
              <a:spLocks noChangeArrowheads="1"/>
            </p:cNvSpPr>
            <p:nvPr/>
          </p:nvSpPr>
          <p:spPr bwMode="auto">
            <a:xfrm>
              <a:off x="7101" y="9378"/>
              <a:ext cx="3238" cy="7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Зрівноваженість регіональної економіки</a:t>
              </a:r>
              <a:endParaRPr kumimoji="0" lang="uk-U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7776" name="Line 16"/>
            <p:cNvSpPr>
              <a:spLocks noChangeShapeType="1"/>
            </p:cNvSpPr>
            <p:nvPr/>
          </p:nvSpPr>
          <p:spPr bwMode="auto">
            <a:xfrm>
              <a:off x="3681" y="4698"/>
              <a:ext cx="522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7775" name="Line 15"/>
            <p:cNvSpPr>
              <a:spLocks noChangeShapeType="1"/>
            </p:cNvSpPr>
            <p:nvPr/>
          </p:nvSpPr>
          <p:spPr bwMode="auto">
            <a:xfrm>
              <a:off x="6201" y="4338"/>
              <a:ext cx="0" cy="3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7774" name="Line 14"/>
            <p:cNvSpPr>
              <a:spLocks noChangeShapeType="1"/>
            </p:cNvSpPr>
            <p:nvPr/>
          </p:nvSpPr>
          <p:spPr bwMode="auto">
            <a:xfrm>
              <a:off x="3681" y="4698"/>
              <a:ext cx="0" cy="3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7773" name="Line 13"/>
            <p:cNvSpPr>
              <a:spLocks noChangeShapeType="1"/>
            </p:cNvSpPr>
            <p:nvPr/>
          </p:nvSpPr>
          <p:spPr bwMode="auto">
            <a:xfrm>
              <a:off x="8901" y="4698"/>
              <a:ext cx="0" cy="3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7772" name="Line 12"/>
            <p:cNvSpPr>
              <a:spLocks noChangeShapeType="1"/>
            </p:cNvSpPr>
            <p:nvPr/>
          </p:nvSpPr>
          <p:spPr bwMode="auto">
            <a:xfrm>
              <a:off x="5841" y="5418"/>
              <a:ext cx="0" cy="432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7771" name="Line 11"/>
            <p:cNvSpPr>
              <a:spLocks noChangeShapeType="1"/>
            </p:cNvSpPr>
            <p:nvPr/>
          </p:nvSpPr>
          <p:spPr bwMode="auto">
            <a:xfrm>
              <a:off x="6740" y="5400"/>
              <a:ext cx="1" cy="432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7770" name="Line 10"/>
            <p:cNvSpPr>
              <a:spLocks noChangeShapeType="1"/>
            </p:cNvSpPr>
            <p:nvPr/>
          </p:nvSpPr>
          <p:spPr bwMode="auto">
            <a:xfrm flipH="1">
              <a:off x="5481" y="5418"/>
              <a:ext cx="36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7769" name="Line 9"/>
            <p:cNvSpPr>
              <a:spLocks noChangeShapeType="1"/>
            </p:cNvSpPr>
            <p:nvPr/>
          </p:nvSpPr>
          <p:spPr bwMode="auto">
            <a:xfrm>
              <a:off x="6741" y="5418"/>
              <a:ext cx="36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7768" name="Line 8"/>
            <p:cNvSpPr>
              <a:spLocks noChangeShapeType="1"/>
            </p:cNvSpPr>
            <p:nvPr/>
          </p:nvSpPr>
          <p:spPr bwMode="auto">
            <a:xfrm flipH="1">
              <a:off x="5481" y="6678"/>
              <a:ext cx="36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7767" name="Line 7"/>
            <p:cNvSpPr>
              <a:spLocks noChangeShapeType="1"/>
            </p:cNvSpPr>
            <p:nvPr/>
          </p:nvSpPr>
          <p:spPr bwMode="auto">
            <a:xfrm flipH="1">
              <a:off x="5481" y="8118"/>
              <a:ext cx="36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7766" name="Line 6"/>
            <p:cNvSpPr>
              <a:spLocks noChangeShapeType="1"/>
            </p:cNvSpPr>
            <p:nvPr/>
          </p:nvSpPr>
          <p:spPr bwMode="auto">
            <a:xfrm flipH="1">
              <a:off x="5481" y="9738"/>
              <a:ext cx="36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7765" name="Line 5"/>
            <p:cNvSpPr>
              <a:spLocks noChangeShapeType="1"/>
            </p:cNvSpPr>
            <p:nvPr/>
          </p:nvSpPr>
          <p:spPr bwMode="auto">
            <a:xfrm>
              <a:off x="6741" y="6318"/>
              <a:ext cx="36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7764" name="Line 4"/>
            <p:cNvSpPr>
              <a:spLocks noChangeShapeType="1"/>
            </p:cNvSpPr>
            <p:nvPr/>
          </p:nvSpPr>
          <p:spPr bwMode="auto">
            <a:xfrm>
              <a:off x="6741" y="7578"/>
              <a:ext cx="36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7763" name="Line 3"/>
            <p:cNvSpPr>
              <a:spLocks noChangeShapeType="1"/>
            </p:cNvSpPr>
            <p:nvPr/>
          </p:nvSpPr>
          <p:spPr bwMode="auto">
            <a:xfrm>
              <a:off x="6741" y="8658"/>
              <a:ext cx="360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7762" name="Line 2"/>
            <p:cNvSpPr>
              <a:spLocks noChangeShapeType="1"/>
            </p:cNvSpPr>
            <p:nvPr/>
          </p:nvSpPr>
          <p:spPr bwMode="auto">
            <a:xfrm>
              <a:off x="6741" y="9738"/>
              <a:ext cx="36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2051720" y="5867980"/>
            <a:ext cx="5544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Складові успішного функціонування </a:t>
            </a:r>
            <a:r>
              <a:rPr lang="uk-UA" sz="2000" b="1" dirty="0" err="1" smtClean="0"/>
              <a:t>геопарку</a:t>
            </a:r>
            <a:endParaRPr lang="uk-UA" sz="2000" b="1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2074"/>
          </a:xfrm>
        </p:spPr>
        <p:txBody>
          <a:bodyPr>
            <a:normAutofit/>
          </a:bodyPr>
          <a:lstStyle/>
          <a:p>
            <a:r>
              <a:rPr lang="ru-RU" sz="2000" b="1" dirty="0" err="1" smtClean="0"/>
              <a:t>Перспективні</a:t>
            </a:r>
            <a:r>
              <a:rPr lang="ru-RU" sz="2000" b="1" dirty="0" smtClean="0"/>
              <a:t> для </a:t>
            </a:r>
            <a:r>
              <a:rPr lang="ru-RU" sz="2000" b="1" dirty="0" err="1" smtClean="0"/>
              <a:t>створення</a:t>
            </a:r>
            <a:r>
              <a:rPr lang="ru-RU" sz="2000" b="1" dirty="0" smtClean="0"/>
              <a:t> геопарків </a:t>
            </a:r>
            <a:r>
              <a:rPr lang="ru-RU" sz="2000" b="1" dirty="0" err="1" smtClean="0"/>
              <a:t>території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Українських</a:t>
            </a:r>
            <a:r>
              <a:rPr lang="ru-RU" sz="2000" b="1" dirty="0" smtClean="0"/>
              <a:t> Карпат</a:t>
            </a:r>
            <a:endParaRPr lang="uk-UA" sz="20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548680"/>
          <a:ext cx="8424935" cy="6285723"/>
        </p:xfrm>
        <a:graphic>
          <a:graphicData uri="http://schemas.openxmlformats.org/drawingml/2006/table">
            <a:tbl>
              <a:tblPr/>
              <a:tblGrid>
                <a:gridCol w="1368152"/>
                <a:gridCol w="1940889"/>
                <a:gridCol w="5115894"/>
              </a:tblGrid>
              <a:tr h="483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latin typeface="Times New Roman"/>
                          <a:ea typeface="Calibri"/>
                          <a:cs typeface="Times New Roman"/>
                        </a:rPr>
                        <a:t>Проектований геопарк</a:t>
                      </a:r>
                      <a:endParaRPr lang="uk-UA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95" marR="55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latin typeface="Times New Roman"/>
                          <a:ea typeface="Calibri"/>
                          <a:cs typeface="Times New Roman"/>
                        </a:rPr>
                        <a:t>Основа </a:t>
                      </a:r>
                      <a:r>
                        <a:rPr lang="uk-UA" sz="1300" dirty="0" err="1">
                          <a:latin typeface="Times New Roman"/>
                          <a:ea typeface="Calibri"/>
                          <a:cs typeface="Times New Roman"/>
                        </a:rPr>
                        <a:t>геопарку</a:t>
                      </a:r>
                      <a:endParaRPr lang="uk-UA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95" marR="55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latin typeface="Times New Roman"/>
                          <a:ea typeface="Calibri"/>
                          <a:cs typeface="Times New Roman"/>
                        </a:rPr>
                        <a:t>Демонстраційні </a:t>
                      </a:r>
                      <a:r>
                        <a:rPr lang="uk-UA" sz="1300" dirty="0" err="1">
                          <a:latin typeface="Times New Roman"/>
                          <a:ea typeface="Calibri"/>
                          <a:cs typeface="Times New Roman"/>
                        </a:rPr>
                        <a:t>геоморфосайти</a:t>
                      </a:r>
                      <a:endParaRPr lang="uk-UA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95" marR="55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7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latin typeface="Times New Roman"/>
                          <a:ea typeface="Calibri"/>
                          <a:cs typeface="Times New Roman"/>
                        </a:rPr>
                        <a:t>Вулканічні Карпати</a:t>
                      </a:r>
                      <a:endParaRPr lang="uk-UA" sz="13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95" marR="55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latin typeface="Times New Roman"/>
                          <a:ea typeface="Calibri"/>
                          <a:cs typeface="Times New Roman"/>
                        </a:rPr>
                        <a:t>НПП «Зачарований край» і окремі </a:t>
                      </a:r>
                      <a:r>
                        <a:rPr lang="uk-UA" sz="1300" dirty="0" err="1">
                          <a:latin typeface="Times New Roman"/>
                          <a:ea typeface="Calibri"/>
                          <a:cs typeface="Times New Roman"/>
                        </a:rPr>
                        <a:t>геомісця</a:t>
                      </a:r>
                      <a:endParaRPr lang="uk-UA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95" marR="55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latin typeface="Times New Roman"/>
                          <a:ea typeface="Calibri"/>
                          <a:cs typeface="Times New Roman"/>
                        </a:rPr>
                        <a:t>Рельєф вулканічного походження, перероблений ерозійними процесами. Сліди давньої вулканічної діяльності – жерла давніх вулканів, </a:t>
                      </a:r>
                      <a:r>
                        <a:rPr lang="uk-UA" sz="1300" dirty="0" err="1">
                          <a:latin typeface="Times New Roman"/>
                          <a:ea typeface="Calibri"/>
                          <a:cs typeface="Times New Roman"/>
                        </a:rPr>
                        <a:t>дайки</a:t>
                      </a:r>
                      <a:r>
                        <a:rPr lang="uk-UA" sz="1300" dirty="0">
                          <a:latin typeface="Times New Roman"/>
                          <a:ea typeface="Calibri"/>
                          <a:cs typeface="Times New Roman"/>
                        </a:rPr>
                        <a:t> і екструзії, ерозійні </a:t>
                      </a:r>
                      <a:r>
                        <a:rPr lang="uk-UA" sz="1300">
                          <a:latin typeface="Times New Roman"/>
                          <a:ea typeface="Calibri"/>
                          <a:cs typeface="Times New Roman"/>
                        </a:rPr>
                        <a:t>останці </a:t>
                      </a:r>
                      <a:r>
                        <a:rPr lang="uk-UA" sz="1300" smtClean="0">
                          <a:latin typeface="Times New Roman"/>
                          <a:ea typeface="Calibri"/>
                          <a:cs typeface="Times New Roman"/>
                        </a:rPr>
                        <a:t>вулканічних </a:t>
                      </a:r>
                      <a:r>
                        <a:rPr lang="uk-UA" sz="1300" dirty="0">
                          <a:latin typeface="Times New Roman"/>
                          <a:ea typeface="Calibri"/>
                          <a:cs typeface="Times New Roman"/>
                        </a:rPr>
                        <a:t>споруд, відслонення порід вулканічного походження. Історико-культурні атракції – оборонні споруди, археологічні </a:t>
                      </a:r>
                      <a:r>
                        <a:rPr lang="uk-UA" sz="1300" dirty="0" err="1">
                          <a:latin typeface="Times New Roman"/>
                          <a:ea typeface="Calibri"/>
                          <a:cs typeface="Times New Roman"/>
                        </a:rPr>
                        <a:t>пам’</a:t>
                      </a:r>
                      <a:r>
                        <a:rPr lang="en-US" sz="1300" dirty="0" err="1">
                          <a:latin typeface="Times New Roman"/>
                          <a:ea typeface="Calibri"/>
                          <a:cs typeface="Times New Roman"/>
                        </a:rPr>
                        <a:t>ятки</a:t>
                      </a:r>
                      <a:r>
                        <a:rPr lang="en-US" sz="1300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uk-UA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95" marR="55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96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latin typeface="Times New Roman"/>
                          <a:ea typeface="Calibri"/>
                          <a:cs typeface="Times New Roman"/>
                        </a:rPr>
                        <a:t>Скелясті Бескиди</a:t>
                      </a:r>
                      <a:endParaRPr lang="uk-UA" sz="13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95" marR="55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latin typeface="Times New Roman"/>
                          <a:ea typeface="Calibri"/>
                          <a:cs typeface="Times New Roman"/>
                        </a:rPr>
                        <a:t>НПП «</a:t>
                      </a:r>
                      <a:r>
                        <a:rPr lang="uk-UA" sz="1300" dirty="0" err="1">
                          <a:latin typeface="Times New Roman"/>
                          <a:ea typeface="Calibri"/>
                          <a:cs typeface="Times New Roman"/>
                        </a:rPr>
                        <a:t>Сколівські</a:t>
                      </a:r>
                      <a:r>
                        <a:rPr lang="uk-UA" sz="1300" dirty="0">
                          <a:latin typeface="Times New Roman"/>
                          <a:ea typeface="Calibri"/>
                          <a:cs typeface="Times New Roman"/>
                        </a:rPr>
                        <a:t> Бескиди» і РЛП «</a:t>
                      </a:r>
                      <a:r>
                        <a:rPr lang="uk-UA" sz="1300" dirty="0" err="1">
                          <a:latin typeface="Times New Roman"/>
                          <a:ea typeface="Calibri"/>
                          <a:cs typeface="Times New Roman"/>
                        </a:rPr>
                        <a:t>Поляницький</a:t>
                      </a:r>
                      <a:endParaRPr lang="uk-UA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95" marR="55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latin typeface="Times New Roman"/>
                          <a:ea typeface="Calibri"/>
                          <a:cs typeface="Times New Roman"/>
                        </a:rPr>
                        <a:t>Скельні комплекси </a:t>
                      </a:r>
                      <a:r>
                        <a:rPr lang="uk-UA" sz="1300" dirty="0" err="1">
                          <a:latin typeface="Times New Roman"/>
                          <a:ea typeface="Calibri"/>
                          <a:cs typeface="Times New Roman"/>
                        </a:rPr>
                        <a:t>Сколівських</a:t>
                      </a:r>
                      <a:r>
                        <a:rPr lang="uk-UA" sz="1300" dirty="0">
                          <a:latin typeface="Times New Roman"/>
                          <a:ea typeface="Calibri"/>
                          <a:cs typeface="Times New Roman"/>
                        </a:rPr>
                        <a:t> Бескидів (Скелі Довбуша у </a:t>
                      </a:r>
                      <a:r>
                        <a:rPr lang="uk-UA" sz="1300" dirty="0" err="1">
                          <a:latin typeface="Times New Roman"/>
                          <a:ea typeface="Calibri"/>
                          <a:cs typeface="Times New Roman"/>
                        </a:rPr>
                        <a:t>Бубнищі</a:t>
                      </a:r>
                      <a:r>
                        <a:rPr lang="uk-UA" sz="1300" dirty="0">
                          <a:latin typeface="Times New Roman"/>
                          <a:ea typeface="Calibri"/>
                          <a:cs typeface="Times New Roman"/>
                        </a:rPr>
                        <a:t> та Урицькі скелі складені </a:t>
                      </a:r>
                      <a:r>
                        <a:rPr lang="uk-UA" sz="1300" dirty="0" err="1">
                          <a:latin typeface="Times New Roman"/>
                          <a:ea typeface="Calibri"/>
                          <a:cs typeface="Times New Roman"/>
                        </a:rPr>
                        <a:t>ямненськими</a:t>
                      </a:r>
                      <a:r>
                        <a:rPr lang="uk-UA" sz="1300" dirty="0">
                          <a:latin typeface="Times New Roman"/>
                          <a:ea typeface="Calibri"/>
                          <a:cs typeface="Times New Roman"/>
                        </a:rPr>
                        <a:t> пісковиками; скельні групи і окремі скелі), багата </a:t>
                      </a:r>
                      <a:r>
                        <a:rPr lang="uk-UA" sz="1300" dirty="0" err="1">
                          <a:latin typeface="Times New Roman"/>
                          <a:ea typeface="Calibri"/>
                          <a:cs typeface="Times New Roman"/>
                        </a:rPr>
                        <a:t>геолого-геоморфологічна</a:t>
                      </a:r>
                      <a:r>
                        <a:rPr lang="uk-UA" sz="1300" dirty="0">
                          <a:latin typeface="Times New Roman"/>
                          <a:ea typeface="Calibri"/>
                          <a:cs typeface="Times New Roman"/>
                        </a:rPr>
                        <a:t> і археологічна спадщина  </a:t>
                      </a:r>
                      <a:endParaRPr lang="uk-UA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95" marR="55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 err="1">
                          <a:latin typeface="Times New Roman"/>
                          <a:ea typeface="Calibri"/>
                          <a:cs typeface="Times New Roman"/>
                        </a:rPr>
                        <a:t>Кам’</a:t>
                      </a:r>
                      <a:r>
                        <a:rPr lang="en-US" sz="1300" b="1" dirty="0" err="1">
                          <a:latin typeface="Times New Roman"/>
                          <a:ea typeface="Calibri"/>
                          <a:cs typeface="Times New Roman"/>
                        </a:rPr>
                        <a:t>яне</a:t>
                      </a:r>
                      <a:r>
                        <a:rPr lang="en-US" sz="13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300" b="1" dirty="0" err="1">
                          <a:latin typeface="Times New Roman"/>
                          <a:ea typeface="Calibri"/>
                          <a:cs typeface="Times New Roman"/>
                        </a:rPr>
                        <a:t>кільце</a:t>
                      </a:r>
                      <a:r>
                        <a:rPr lang="en-US" sz="13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uk-UA" sz="13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95" marR="55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latin typeface="Times New Roman"/>
                          <a:ea typeface="Calibri"/>
                          <a:cs typeface="Times New Roman"/>
                        </a:rPr>
                        <a:t>НПП «Вижницький»</a:t>
                      </a:r>
                      <a:endParaRPr lang="uk-UA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95" marR="55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 err="1">
                          <a:latin typeface="Times New Roman"/>
                          <a:ea typeface="Calibri"/>
                          <a:cs typeface="Times New Roman"/>
                        </a:rPr>
                        <a:t>Георізноманіття</a:t>
                      </a:r>
                      <a:r>
                        <a:rPr lang="uk-UA" sz="1300" dirty="0">
                          <a:latin typeface="Times New Roman"/>
                          <a:ea typeface="Calibri"/>
                          <a:cs typeface="Times New Roman"/>
                        </a:rPr>
                        <a:t> басейнів рік Черемош і </a:t>
                      </a:r>
                      <a:r>
                        <a:rPr lang="uk-UA" sz="1300" dirty="0" err="1">
                          <a:latin typeface="Times New Roman"/>
                          <a:ea typeface="Calibri"/>
                          <a:cs typeface="Times New Roman"/>
                        </a:rPr>
                        <a:t>Сірет</a:t>
                      </a:r>
                      <a:r>
                        <a:rPr lang="uk-UA" sz="1300" dirty="0">
                          <a:latin typeface="Times New Roman"/>
                          <a:ea typeface="Calibri"/>
                          <a:cs typeface="Times New Roman"/>
                        </a:rPr>
                        <a:t> в межах </a:t>
                      </a:r>
                      <a:r>
                        <a:rPr lang="uk-UA" sz="1300" dirty="0" err="1">
                          <a:latin typeface="Times New Roman"/>
                          <a:ea typeface="Calibri"/>
                          <a:cs typeface="Times New Roman"/>
                        </a:rPr>
                        <a:t>низькогір’їв</a:t>
                      </a:r>
                      <a:r>
                        <a:rPr lang="uk-UA" sz="130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uk-UA" sz="13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стрімкі схили з відслоненнями геологічних порід, мальовничі скелі, численні водоспади, ущелини-ворота</a:t>
                      </a:r>
                      <a:endParaRPr lang="uk-UA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95" marR="55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7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latin typeface="Times New Roman"/>
                          <a:ea typeface="Calibri"/>
                          <a:cs typeface="Times New Roman"/>
                        </a:rPr>
                        <a:t>Зона </a:t>
                      </a:r>
                      <a:r>
                        <a:rPr lang="uk-UA" sz="1300" b="1" dirty="0" err="1">
                          <a:latin typeface="Times New Roman"/>
                          <a:ea typeface="Calibri"/>
                          <a:cs typeface="Times New Roman"/>
                        </a:rPr>
                        <a:t>Пенінських</a:t>
                      </a:r>
                      <a:r>
                        <a:rPr lang="uk-UA" sz="1300" b="1" dirty="0">
                          <a:latin typeface="Times New Roman"/>
                          <a:ea typeface="Calibri"/>
                          <a:cs typeface="Times New Roman"/>
                        </a:rPr>
                        <a:t> стрімчаків</a:t>
                      </a:r>
                      <a:endParaRPr lang="uk-UA" sz="13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95" marR="55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latin typeface="Times New Roman"/>
                          <a:ea typeface="Calibri"/>
                          <a:cs typeface="Times New Roman"/>
                        </a:rPr>
                        <a:t>Карпатський біосферний заповідник</a:t>
                      </a:r>
                      <a:endParaRPr lang="uk-UA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95" marR="55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latin typeface="Times New Roman"/>
                          <a:ea typeface="Calibri"/>
                          <a:cs typeface="Times New Roman"/>
                        </a:rPr>
                        <a:t>Розчленований гірський рельєф, </a:t>
                      </a:r>
                      <a:r>
                        <a:rPr lang="uk-UA" sz="13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характерна </a:t>
                      </a:r>
                      <a:r>
                        <a:rPr lang="uk-UA" sz="13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наявнiсть</a:t>
                      </a:r>
                      <a:r>
                        <a:rPr lang="uk-UA" sz="13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великих </a:t>
                      </a:r>
                      <a:r>
                        <a:rPr lang="uk-UA" sz="13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блокiв</a:t>
                      </a:r>
                      <a:r>
                        <a:rPr lang="uk-UA" sz="13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вапняку (вапнякові стрімчаки) з добре розвинутим карстом. Тут </a:t>
                      </a:r>
                      <a:r>
                        <a:rPr lang="uk-UA" sz="13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представленi</a:t>
                      </a:r>
                      <a:r>
                        <a:rPr lang="uk-UA" sz="13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13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найрiзноманiтнiші</a:t>
                      </a:r>
                      <a:r>
                        <a:rPr lang="uk-UA" sz="13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підземні </a:t>
                      </a:r>
                      <a:r>
                        <a:rPr lang="uk-UA" sz="13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карстовi</a:t>
                      </a:r>
                      <a:r>
                        <a:rPr lang="uk-UA" sz="13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об`єкти: печери, гроти, шахти, колодязі тощо (понад тридцять об’єктів, серед яких </a:t>
                      </a:r>
                      <a:r>
                        <a:rPr lang="uk-UA" sz="13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найбiльша</a:t>
                      </a:r>
                      <a:r>
                        <a:rPr lang="uk-UA" sz="13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печера Українських Карпат – </a:t>
                      </a:r>
                      <a:r>
                        <a:rPr lang="uk-UA" sz="13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“Дружба”</a:t>
                      </a:r>
                      <a:r>
                        <a:rPr lang="uk-UA" sz="13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). </a:t>
                      </a:r>
                      <a:endParaRPr lang="uk-UA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95" marR="55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71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 err="1">
                          <a:latin typeface="Times New Roman"/>
                          <a:ea typeface="Calibri"/>
                          <a:cs typeface="Times New Roman"/>
                        </a:rPr>
                        <a:t>Високогір’</a:t>
                      </a:r>
                      <a:r>
                        <a:rPr lang="en-US" sz="1300" b="1" dirty="0">
                          <a:latin typeface="Times New Roman"/>
                          <a:ea typeface="Calibri"/>
                          <a:cs typeface="Times New Roman"/>
                        </a:rPr>
                        <a:t>я </a:t>
                      </a:r>
                      <a:r>
                        <a:rPr lang="uk-UA" sz="1300" b="1" dirty="0">
                          <a:latin typeface="Times New Roman"/>
                          <a:ea typeface="Calibri"/>
                          <a:cs typeface="Times New Roman"/>
                        </a:rPr>
                        <a:t>Українських </a:t>
                      </a:r>
                      <a:r>
                        <a:rPr lang="en-US" sz="1300" b="1" dirty="0" err="1">
                          <a:latin typeface="Times New Roman"/>
                          <a:ea typeface="Calibri"/>
                          <a:cs typeface="Times New Roman"/>
                        </a:rPr>
                        <a:t>Карпат</a:t>
                      </a:r>
                      <a:r>
                        <a:rPr lang="en-US" sz="13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uk-UA" sz="13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95" marR="55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latin typeface="Times New Roman"/>
                          <a:ea typeface="Calibri"/>
                          <a:cs typeface="Times New Roman"/>
                        </a:rPr>
                        <a:t>НПП «Карпатський» </a:t>
                      </a:r>
                      <a:endParaRPr lang="uk-UA" sz="1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95" marR="55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latin typeface="Times New Roman"/>
                          <a:ea typeface="Calibri"/>
                          <a:cs typeface="Times New Roman"/>
                        </a:rPr>
                        <a:t>Високогірний рельєф Українських Карпат із численними геологічними відслоненнями гірських порід, форми давнього льодовикового рельєфу (озера, кари, </a:t>
                      </a:r>
                      <a:r>
                        <a:rPr lang="uk-UA" sz="1300" dirty="0" err="1">
                          <a:latin typeface="Times New Roman"/>
                          <a:ea typeface="Calibri"/>
                          <a:cs typeface="Times New Roman"/>
                        </a:rPr>
                        <a:t>греготи</a:t>
                      </a:r>
                      <a:r>
                        <a:rPr lang="uk-UA" sz="1300" dirty="0">
                          <a:latin typeface="Times New Roman"/>
                          <a:ea typeface="Calibri"/>
                          <a:cs typeface="Times New Roman"/>
                        </a:rPr>
                        <a:t>), </a:t>
                      </a:r>
                      <a:r>
                        <a:rPr lang="uk-UA" sz="1300" dirty="0" err="1">
                          <a:latin typeface="Times New Roman"/>
                          <a:ea typeface="Calibri"/>
                          <a:cs typeface="Times New Roman"/>
                        </a:rPr>
                        <a:t>каньйоноподібні</a:t>
                      </a:r>
                      <a:r>
                        <a:rPr lang="uk-UA" sz="1300" dirty="0">
                          <a:latin typeface="Times New Roman"/>
                          <a:ea typeface="Calibri"/>
                          <a:cs typeface="Times New Roman"/>
                        </a:rPr>
                        <a:t> долини річок, скельні виходи і водоспади та пороги на річках. Багата історико-культурна спадщина.</a:t>
                      </a:r>
                      <a:endParaRPr lang="uk-UA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95" marR="55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96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b="1" dirty="0">
                          <a:latin typeface="Times New Roman"/>
                          <a:ea typeface="Calibri"/>
                          <a:cs typeface="Times New Roman"/>
                        </a:rPr>
                        <a:t>Парк </a:t>
                      </a:r>
                      <a:r>
                        <a:rPr lang="uk-UA" sz="1300" b="1" dirty="0" smtClean="0">
                          <a:latin typeface="Times New Roman"/>
                          <a:ea typeface="Calibri"/>
                          <a:cs typeface="Times New Roman"/>
                        </a:rPr>
                        <a:t>льодовикового </a:t>
                      </a:r>
                      <a:r>
                        <a:rPr lang="uk-UA" sz="1300" b="1" dirty="0">
                          <a:latin typeface="Times New Roman"/>
                          <a:ea typeface="Calibri"/>
                          <a:cs typeface="Times New Roman"/>
                        </a:rPr>
                        <a:t>періоду</a:t>
                      </a:r>
                      <a:endParaRPr lang="uk-UA" sz="13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95" marR="55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 err="1">
                          <a:latin typeface="Times New Roman"/>
                          <a:ea typeface="Calibri"/>
                          <a:cs typeface="Times New Roman"/>
                        </a:rPr>
                        <a:t>Пам’</a:t>
                      </a: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ятка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300" dirty="0" err="1" smtClean="0">
                          <a:latin typeface="Times New Roman"/>
                          <a:ea typeface="Calibri"/>
                          <a:cs typeface="Times New Roman"/>
                        </a:rPr>
                        <a:t>природи</a:t>
                      </a: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300" dirty="0" err="1" smtClean="0">
                          <a:latin typeface="Times New Roman"/>
                          <a:ea typeface="Calibri"/>
                          <a:cs typeface="Times New Roman"/>
                        </a:rPr>
                        <a:t>загальнодержавного</a:t>
                      </a:r>
                      <a:r>
                        <a:rPr lang="ru-RU" sz="1300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300" dirty="0" err="1">
                          <a:latin typeface="Times New Roman"/>
                          <a:ea typeface="Calibri"/>
                          <a:cs typeface="Times New Roman"/>
                        </a:rPr>
                        <a:t>значення</a:t>
                      </a:r>
                      <a:r>
                        <a:rPr lang="ru-RU" sz="1300" dirty="0">
                          <a:latin typeface="Times New Roman"/>
                          <a:ea typeface="Calibri"/>
                          <a:cs typeface="Times New Roman"/>
                        </a:rPr>
                        <a:t> “</a:t>
                      </a:r>
                      <a:r>
                        <a:rPr lang="uk-UA" sz="1300" dirty="0" err="1">
                          <a:latin typeface="Times New Roman"/>
                          <a:ea typeface="Calibri"/>
                          <a:cs typeface="Times New Roman"/>
                        </a:rPr>
                        <a:t>Старуня</a:t>
                      </a:r>
                      <a:r>
                        <a:rPr lang="uk-UA" sz="1300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uk-UA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95" marR="55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latin typeface="Times New Roman"/>
                          <a:ea typeface="Calibri"/>
                          <a:cs typeface="Times New Roman"/>
                        </a:rPr>
                        <a:t>Грязьовий вулкан у с. </a:t>
                      </a:r>
                      <a:r>
                        <a:rPr lang="uk-UA" sz="1300" dirty="0" err="1">
                          <a:latin typeface="Times New Roman"/>
                          <a:ea typeface="Calibri"/>
                          <a:cs typeface="Times New Roman"/>
                        </a:rPr>
                        <a:t>Старуня</a:t>
                      </a:r>
                      <a:r>
                        <a:rPr lang="uk-UA" sz="1300" dirty="0">
                          <a:latin typeface="Times New Roman"/>
                          <a:ea typeface="Calibri"/>
                          <a:cs typeface="Times New Roman"/>
                        </a:rPr>
                        <a:t>, місця палеонтологічних знахідок, історія озокеритового і нафтового промислу. Місця знахідок викопного мамонта, волохатого носорога, оленів та ін. фауни.</a:t>
                      </a:r>
                      <a:endParaRPr lang="uk-UA" sz="1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95" marR="559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374650" y="3240088"/>
            <a:ext cx="1033463" cy="4572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1530350" y="1822450"/>
            <a:ext cx="1033463" cy="4572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3611563" y="4543425"/>
            <a:ext cx="1033462" cy="45720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1739900" y="3216275"/>
            <a:ext cx="1184275" cy="67627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1560513" y="4029075"/>
            <a:ext cx="1033462" cy="63817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3214688" y="2984500"/>
            <a:ext cx="1673225" cy="636588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25" name="Рисунок 35" descr="geologichna budova ma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87" y="457200"/>
            <a:ext cx="5457825" cy="5524500"/>
          </a:xfrm>
          <a:prstGeom prst="rect">
            <a:avLst/>
          </a:prstGeom>
          <a:noFill/>
        </p:spPr>
      </p:pic>
      <p:sp>
        <p:nvSpPr>
          <p:cNvPr id="4132" name="Rectangle 3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4139" name="Rectangle 43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32" name="Прямоугольник 31"/>
          <p:cNvSpPr/>
          <p:nvPr/>
        </p:nvSpPr>
        <p:spPr>
          <a:xfrm>
            <a:off x="1835696" y="5877272"/>
            <a:ext cx="6552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Проектовані геопарки Українських Карпат </a:t>
            </a:r>
          </a:p>
          <a:p>
            <a:r>
              <a:rPr lang="uk-UA" sz="2400" dirty="0" smtClean="0"/>
              <a:t>                 (за Я.Кравчуком та ін., 2012)</a:t>
            </a:r>
            <a:endParaRPr lang="uk-UA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5580112" y="1308824"/>
            <a:ext cx="341612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/>
              <a:t>1</a:t>
            </a:r>
            <a:r>
              <a:rPr lang="uk-UA" sz="2400" dirty="0" smtClean="0"/>
              <a:t> – Скелясті Бескиди</a:t>
            </a:r>
          </a:p>
          <a:p>
            <a:r>
              <a:rPr lang="uk-UA" sz="2400" b="1" dirty="0" smtClean="0"/>
              <a:t>2</a:t>
            </a:r>
            <a:r>
              <a:rPr lang="uk-UA" sz="2400" dirty="0" smtClean="0"/>
              <a:t> – Парк Льодовикового </a:t>
            </a:r>
          </a:p>
          <a:p>
            <a:r>
              <a:rPr lang="uk-UA" sz="2400" dirty="0" smtClean="0"/>
              <a:t>       Періоду</a:t>
            </a:r>
          </a:p>
          <a:p>
            <a:r>
              <a:rPr lang="uk-UA" sz="2400" b="1" dirty="0" smtClean="0"/>
              <a:t>3</a:t>
            </a:r>
            <a:r>
              <a:rPr lang="uk-UA" sz="2400" dirty="0" smtClean="0"/>
              <a:t> – Вулканічні Карпати</a:t>
            </a:r>
          </a:p>
          <a:p>
            <a:r>
              <a:rPr lang="uk-UA" sz="2400" b="1" dirty="0" smtClean="0"/>
              <a:t>4</a:t>
            </a:r>
            <a:r>
              <a:rPr lang="uk-UA" sz="2400" dirty="0" smtClean="0"/>
              <a:t> – Зона </a:t>
            </a:r>
            <a:r>
              <a:rPr lang="uk-UA" sz="2400" dirty="0" err="1" smtClean="0"/>
              <a:t>Пенінських</a:t>
            </a:r>
            <a:r>
              <a:rPr lang="uk-UA" sz="2400" dirty="0" smtClean="0"/>
              <a:t> </a:t>
            </a:r>
          </a:p>
          <a:p>
            <a:r>
              <a:rPr lang="uk-UA" sz="2400" dirty="0" smtClean="0"/>
              <a:t>       стрімчаків</a:t>
            </a:r>
          </a:p>
          <a:p>
            <a:r>
              <a:rPr lang="uk-UA" sz="2400" b="1" dirty="0" smtClean="0"/>
              <a:t>5</a:t>
            </a:r>
            <a:r>
              <a:rPr lang="uk-UA" sz="2400" dirty="0" smtClean="0"/>
              <a:t> – </a:t>
            </a:r>
            <a:r>
              <a:rPr lang="uk-UA" sz="2400" dirty="0" err="1" smtClean="0"/>
              <a:t>Високогір</a:t>
            </a:r>
            <a:r>
              <a:rPr lang="en-US" sz="2400" dirty="0" smtClean="0"/>
              <a:t>’</a:t>
            </a:r>
            <a:r>
              <a:rPr lang="ru-RU" sz="2400" dirty="0" smtClean="0"/>
              <a:t>я </a:t>
            </a:r>
          </a:p>
          <a:p>
            <a:r>
              <a:rPr lang="ru-RU" sz="2400" dirty="0" smtClean="0"/>
              <a:t>       </a:t>
            </a:r>
            <a:r>
              <a:rPr lang="ru-RU" sz="2400" dirty="0" err="1" smtClean="0"/>
              <a:t>Українських</a:t>
            </a:r>
            <a:r>
              <a:rPr lang="ru-RU" sz="2400" dirty="0" smtClean="0"/>
              <a:t> Карпат</a:t>
            </a:r>
          </a:p>
          <a:p>
            <a:r>
              <a:rPr lang="ru-RU" sz="2400" b="1" dirty="0" smtClean="0"/>
              <a:t>6</a:t>
            </a:r>
            <a:r>
              <a:rPr lang="ru-RU" sz="2400" dirty="0" smtClean="0"/>
              <a:t> – </a:t>
            </a:r>
            <a:r>
              <a:rPr lang="ru-RU" sz="2400" dirty="0" err="1" smtClean="0"/>
              <a:t>Кам</a:t>
            </a:r>
            <a:r>
              <a:rPr lang="en-US" sz="2400" dirty="0" smtClean="0"/>
              <a:t>’</a:t>
            </a:r>
            <a:r>
              <a:rPr lang="uk-UA" sz="2400" dirty="0" err="1" smtClean="0"/>
              <a:t>яне</a:t>
            </a:r>
            <a:r>
              <a:rPr lang="uk-UA" sz="2400" dirty="0" smtClean="0"/>
              <a:t> кільце</a:t>
            </a:r>
            <a:endParaRPr lang="uk-UA" sz="2400" dirty="0"/>
          </a:p>
        </p:txBody>
      </p:sp>
      <p:sp>
        <p:nvSpPr>
          <p:cNvPr id="20" name="Овал 19"/>
          <p:cNvSpPr/>
          <p:nvPr/>
        </p:nvSpPr>
        <p:spPr>
          <a:xfrm>
            <a:off x="2195736" y="3068960"/>
            <a:ext cx="432048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1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491880" y="3573016"/>
            <a:ext cx="432048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2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4499992" y="5085184"/>
            <a:ext cx="432048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6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1115616" y="4077072"/>
            <a:ext cx="432048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3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2195736" y="4869160"/>
            <a:ext cx="432048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4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2987824" y="4653136"/>
            <a:ext cx="432048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5</a:t>
            </a:r>
            <a:endParaRPr lang="uk-UA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44824"/>
            <a:ext cx="8229600" cy="1872208"/>
          </a:xfrm>
        </p:spPr>
        <p:txBody>
          <a:bodyPr>
            <a:noAutofit/>
          </a:bodyPr>
          <a:lstStyle/>
          <a:p>
            <a:r>
              <a:rPr lang="uk-UA" sz="7200" b="1" dirty="0" err="1" smtClean="0"/>
              <a:t>Геопарк</a:t>
            </a:r>
            <a:r>
              <a:rPr lang="uk-UA" sz="7200" b="1" dirty="0" smtClean="0"/>
              <a:t> </a:t>
            </a:r>
            <a:br>
              <a:rPr lang="uk-UA" sz="7200" b="1" dirty="0" smtClean="0"/>
            </a:br>
            <a:r>
              <a:rPr lang="uk-UA" sz="7200" b="1" dirty="0" smtClean="0"/>
              <a:t>Вулканічні Карпати</a:t>
            </a:r>
            <a:endParaRPr lang="uk-UA" sz="7200" b="1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об геосп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0"/>
            <a:ext cx="698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8"/>
          <p:cNvSpPr>
            <a:spLocks noChangeArrowheads="1"/>
          </p:cNvSpPr>
          <p:nvPr/>
        </p:nvSpPr>
        <p:spPr bwMode="auto">
          <a:xfrm>
            <a:off x="0" y="-16367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18435" name="Rectangle 9"/>
          <p:cNvSpPr>
            <a:spLocks noChangeArrowheads="1"/>
          </p:cNvSpPr>
          <p:nvPr/>
        </p:nvSpPr>
        <p:spPr bwMode="auto">
          <a:xfrm>
            <a:off x="0" y="496888"/>
            <a:ext cx="5270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1200">
                <a:cs typeface="Times New Roman" pitchFamily="18" charset="0"/>
              </a:rPr>
              <a:t>        </a:t>
            </a:r>
            <a:endParaRPr lang="uk-UA"/>
          </a:p>
        </p:txBody>
      </p:sp>
      <p:sp>
        <p:nvSpPr>
          <p:cNvPr id="18436" name="Rectangle 11"/>
          <p:cNvSpPr>
            <a:spLocks noChangeArrowheads="1"/>
          </p:cNvSpPr>
          <p:nvPr/>
        </p:nvSpPr>
        <p:spPr bwMode="auto">
          <a:xfrm>
            <a:off x="0" y="5572125"/>
            <a:ext cx="5270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1200">
                <a:cs typeface="Times New Roman" pitchFamily="18" charset="0"/>
              </a:rPr>
              <a:t>        </a:t>
            </a:r>
            <a:endParaRPr lang="uk-UA"/>
          </a:p>
        </p:txBody>
      </p:sp>
      <p:pic>
        <p:nvPicPr>
          <p:cNvPr id="18437" name="Picture 16" descr="кольч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4716463" y="0"/>
            <a:ext cx="4176712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5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395288" y="0"/>
            <a:ext cx="396716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500438"/>
            <a:ext cx="4122738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3"/>
          <p:cNvPicPr>
            <a:picLocks noChangeAspect="1" noChangeArrowheads="1"/>
          </p:cNvPicPr>
          <p:nvPr/>
        </p:nvPicPr>
        <p:blipFill>
          <a:blip r:embed="rId5" cstate="print">
            <a:lum contrast="6000"/>
          </a:blip>
          <a:srcRect/>
          <a:stretch>
            <a:fillRect/>
          </a:stretch>
        </p:blipFill>
        <p:spPr bwMode="auto">
          <a:xfrm>
            <a:off x="4787900" y="3429000"/>
            <a:ext cx="41402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Rectangle 18"/>
          <p:cNvSpPr>
            <a:spLocks noChangeArrowheads="1"/>
          </p:cNvSpPr>
          <p:nvPr/>
        </p:nvSpPr>
        <p:spPr bwMode="auto">
          <a:xfrm>
            <a:off x="0" y="-3257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18442" name="Rectangle 19"/>
          <p:cNvSpPr>
            <a:spLocks noChangeArrowheads="1"/>
          </p:cNvSpPr>
          <p:nvPr/>
        </p:nvSpPr>
        <p:spPr bwMode="auto">
          <a:xfrm>
            <a:off x="0" y="-1095375"/>
            <a:ext cx="430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uk-UA" sz="1400">
                <a:cs typeface="Times New Roman" pitchFamily="18" charset="0"/>
              </a:rPr>
              <a:t>     </a:t>
            </a:r>
            <a:endParaRPr lang="uk-UA"/>
          </a:p>
        </p:txBody>
      </p:sp>
      <p:sp>
        <p:nvSpPr>
          <p:cNvPr id="18443" name="Rectangle 20"/>
          <p:cNvSpPr>
            <a:spLocks noChangeArrowheads="1"/>
          </p:cNvSpPr>
          <p:nvPr/>
        </p:nvSpPr>
        <p:spPr bwMode="auto">
          <a:xfrm>
            <a:off x="3983038" y="2854677"/>
            <a:ext cx="51535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1400" dirty="0">
                <a:solidFill>
                  <a:srgbClr val="000000"/>
                </a:solidFill>
              </a:rPr>
              <a:t>                  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Горизонтальне положення стовпів</a:t>
            </a:r>
            <a:endParaRPr lang="uk-UA" dirty="0">
              <a:latin typeface="Times New Roman" pitchFamily="18" charset="0"/>
            </a:endParaRPr>
          </a:p>
          <a:p>
            <a:pPr eaLnBrk="0" hangingPunct="0"/>
            <a:r>
              <a:rPr lang="uk-UA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андезито-базальтів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Кольчинського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відслонення</a:t>
            </a:r>
            <a:endParaRPr lang="uk-UA" dirty="0">
              <a:latin typeface="Times New Roman" pitchFamily="18" charset="0"/>
            </a:endParaRPr>
          </a:p>
        </p:txBody>
      </p:sp>
      <p:sp>
        <p:nvSpPr>
          <p:cNvPr id="18444" name="Rectangle 21"/>
          <p:cNvSpPr>
            <a:spLocks noChangeArrowheads="1"/>
          </p:cNvSpPr>
          <p:nvPr/>
        </p:nvSpPr>
        <p:spPr bwMode="auto">
          <a:xfrm>
            <a:off x="0" y="4113213"/>
            <a:ext cx="441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uk-UA" sz="1200">
                <a:cs typeface="Times New Roman" pitchFamily="18" charset="0"/>
              </a:rPr>
              <a:t>      </a:t>
            </a:r>
            <a:endParaRPr lang="uk-UA"/>
          </a:p>
        </p:txBody>
      </p:sp>
      <p:sp>
        <p:nvSpPr>
          <p:cNvPr id="18445" name="Rectangle 22"/>
          <p:cNvSpPr>
            <a:spLocks noChangeArrowheads="1"/>
          </p:cNvSpPr>
          <p:nvPr/>
        </p:nvSpPr>
        <p:spPr bwMode="auto">
          <a:xfrm>
            <a:off x="468312" y="6126550"/>
            <a:ext cx="39596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uk-UA" dirty="0"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Лавовий потік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андезито-дацитів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uk-UA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Кам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яницького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відслонення </a:t>
            </a:r>
            <a:r>
              <a:rPr lang="uk-UA" sz="1200" dirty="0" smtClean="0">
                <a:cs typeface="Times New Roman" pitchFamily="18" charset="0"/>
              </a:rPr>
              <a:t>             </a:t>
            </a:r>
            <a:endParaRPr lang="uk-UA" dirty="0"/>
          </a:p>
        </p:txBody>
      </p:sp>
      <p:sp>
        <p:nvSpPr>
          <p:cNvPr id="18446" name="Rectangle 23"/>
          <p:cNvSpPr>
            <a:spLocks noChangeArrowheads="1"/>
          </p:cNvSpPr>
          <p:nvPr/>
        </p:nvSpPr>
        <p:spPr bwMode="auto">
          <a:xfrm>
            <a:off x="2141538" y="9840913"/>
            <a:ext cx="48609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50850" algn="ctr"/>
            <a:r>
              <a:rPr lang="uk-UA" sz="1200">
                <a:cs typeface="Times New Roman" pitchFamily="18" charset="0"/>
              </a:rPr>
              <a:t>Рис. 3. 1. 6. Гребінчаста структура лавового потоку (с. Лісарня)</a:t>
            </a:r>
            <a:endParaRPr lang="uk-UA"/>
          </a:p>
        </p:txBody>
      </p:sp>
      <p:sp>
        <p:nvSpPr>
          <p:cNvPr id="18447" name="Rectangle 24"/>
          <p:cNvSpPr>
            <a:spLocks noChangeArrowheads="1"/>
          </p:cNvSpPr>
          <p:nvPr/>
        </p:nvSpPr>
        <p:spPr bwMode="auto">
          <a:xfrm>
            <a:off x="539750" y="2860675"/>
            <a:ext cx="35607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>
                <a:latin typeface="Times New Roman" pitchFamily="18" charset="0"/>
              </a:rPr>
              <a:t>Будова андезито-базальтової лави </a:t>
            </a:r>
          </a:p>
          <a:p>
            <a:r>
              <a:rPr lang="uk-UA">
                <a:latin typeface="Times New Roman" pitchFamily="18" charset="0"/>
              </a:rPr>
              <a:t>Кленовецького відслонення</a:t>
            </a:r>
          </a:p>
        </p:txBody>
      </p:sp>
      <p:sp>
        <p:nvSpPr>
          <p:cNvPr id="18448" name="Rectangle 25"/>
          <p:cNvSpPr>
            <a:spLocks noChangeArrowheads="1"/>
          </p:cNvSpPr>
          <p:nvPr/>
        </p:nvSpPr>
        <p:spPr bwMode="auto">
          <a:xfrm>
            <a:off x="4787900" y="6216650"/>
            <a:ext cx="40973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dirty="0">
                <a:latin typeface="Times New Roman" pitchFamily="18" charset="0"/>
              </a:rPr>
              <a:t>Гребінчаста структура лавового потоку </a:t>
            </a:r>
          </a:p>
          <a:p>
            <a:r>
              <a:rPr lang="uk-UA" dirty="0">
                <a:latin typeface="Times New Roman" pitchFamily="18" charset="0"/>
              </a:rPr>
              <a:t>                   (с. </a:t>
            </a:r>
            <a:r>
              <a:rPr lang="uk-UA" dirty="0" err="1">
                <a:latin typeface="Times New Roman" pitchFamily="18" charset="0"/>
              </a:rPr>
              <a:t>Лісарня</a:t>
            </a:r>
            <a:r>
              <a:rPr lang="uk-UA" dirty="0">
                <a:latin typeface="Times New Roman" pitchFamily="18" charset="0"/>
              </a:rPr>
              <a:t>) 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4176713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5" descr="Сусковохвилястий контакт дайки з товщею що її вміщує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4859338" y="188913"/>
            <a:ext cx="3992562" cy="294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3716338"/>
            <a:ext cx="3451225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0" y="-433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sp>
        <p:nvSpPr>
          <p:cNvPr id="19462" name="Rectangle 8"/>
          <p:cNvSpPr>
            <a:spLocks noChangeArrowheads="1"/>
          </p:cNvSpPr>
          <p:nvPr/>
        </p:nvSpPr>
        <p:spPr bwMode="auto">
          <a:xfrm>
            <a:off x="0" y="1709738"/>
            <a:ext cx="4413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uk-UA" sz="1200">
                <a:cs typeface="Times New Roman" pitchFamily="18" charset="0"/>
              </a:rPr>
              <a:t>      </a:t>
            </a:r>
            <a:endParaRPr lang="uk-UA"/>
          </a:p>
        </p:txBody>
      </p:sp>
      <p:sp>
        <p:nvSpPr>
          <p:cNvPr id="19463" name="Rectangle 9"/>
          <p:cNvSpPr>
            <a:spLocks noChangeArrowheads="1"/>
          </p:cNvSpPr>
          <p:nvPr/>
        </p:nvSpPr>
        <p:spPr bwMode="auto">
          <a:xfrm>
            <a:off x="684213" y="3204647"/>
            <a:ext cx="3527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50850" algn="just"/>
            <a:r>
              <a:rPr lang="uk-UA" dirty="0">
                <a:latin typeface="Times New Roman" pitchFamily="18" charset="0"/>
                <a:cs typeface="Times New Roman" pitchFamily="18" charset="0"/>
              </a:rPr>
              <a:t>Купол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дацитів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(с.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Клочки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latin typeface="Times New Roman" pitchFamily="18" charset="0"/>
            </a:endParaRPr>
          </a:p>
        </p:txBody>
      </p:sp>
      <p:sp>
        <p:nvSpPr>
          <p:cNvPr id="19464" name="Rectangle 10"/>
          <p:cNvSpPr>
            <a:spLocks noChangeArrowheads="1"/>
          </p:cNvSpPr>
          <p:nvPr/>
        </p:nvSpPr>
        <p:spPr bwMode="auto">
          <a:xfrm>
            <a:off x="2195513" y="6237288"/>
            <a:ext cx="488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uk-UA" dirty="0">
                <a:latin typeface="Times New Roman" pitchFamily="18" charset="0"/>
                <a:cs typeface="Times New Roman" pitchFamily="18" charset="0"/>
              </a:rPr>
              <a:t>Верхня частина вулканічного жерла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Сільце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04048" y="3068960"/>
            <a:ext cx="3923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Times New Roman" pitchFamily="18" charset="0"/>
              </a:rPr>
              <a:t>Контакт </a:t>
            </a:r>
            <a:r>
              <a:rPr lang="uk-UA" dirty="0" err="1" smtClean="0">
                <a:latin typeface="Times New Roman" pitchFamily="18" charset="0"/>
              </a:rPr>
              <a:t>дайки</a:t>
            </a:r>
            <a:r>
              <a:rPr lang="uk-UA" dirty="0" smtClean="0">
                <a:latin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</a:rPr>
              <a:t>дацит-порфіритів</a:t>
            </a:r>
            <a:r>
              <a:rPr lang="uk-UA" dirty="0" smtClean="0">
                <a:latin typeface="Times New Roman" pitchFamily="18" charset="0"/>
              </a:rPr>
              <a:t> з  товщею флішу (с. </a:t>
            </a:r>
            <a:r>
              <a:rPr lang="uk-UA" dirty="0" err="1" smtClean="0">
                <a:latin typeface="Times New Roman" pitchFamily="18" charset="0"/>
              </a:rPr>
              <a:t>Сусково</a:t>
            </a:r>
            <a:r>
              <a:rPr lang="uk-UA" dirty="0" smtClean="0">
                <a:latin typeface="Times New Roman" pitchFamily="18" charset="0"/>
              </a:rPr>
              <a:t>)</a:t>
            </a:r>
            <a:endParaRPr lang="ru-RU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Копия Рисунок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0"/>
            <a:ext cx="6985000" cy="661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ChangeArrowheads="1"/>
          </p:cNvSpPr>
          <p:nvPr/>
        </p:nvSpPr>
        <p:spPr bwMode="auto">
          <a:xfrm>
            <a:off x="0" y="1452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/>
          </a:p>
        </p:txBody>
      </p:sp>
      <p:pic>
        <p:nvPicPr>
          <p:cNvPr id="20483" name="Picture 4" descr="Image1606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395288" y="765175"/>
            <a:ext cx="3667125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0" y="5100638"/>
            <a:ext cx="261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400">
                <a:cs typeface="Times New Roman" pitchFamily="18" charset="0"/>
              </a:rPr>
              <a:t> </a:t>
            </a:r>
            <a:r>
              <a:rPr lang="uk-UA" sz="800"/>
              <a:t> </a:t>
            </a:r>
            <a:endParaRPr lang="uk-UA"/>
          </a:p>
        </p:txBody>
      </p:sp>
      <p:pic>
        <p:nvPicPr>
          <p:cNvPr id="20485" name="Picture 7" descr="76_big"/>
          <p:cNvPicPr>
            <a:picLocks noChangeAspect="1" noChangeArrowheads="1"/>
          </p:cNvPicPr>
          <p:nvPr/>
        </p:nvPicPr>
        <p:blipFill>
          <a:blip r:embed="rId3" cstate="print"/>
          <a:srcRect t="25171"/>
          <a:stretch>
            <a:fillRect/>
          </a:stretch>
        </p:blipFill>
        <p:spPr bwMode="auto">
          <a:xfrm>
            <a:off x="4572000" y="765175"/>
            <a:ext cx="4427538" cy="439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Rectangle 8"/>
          <p:cNvSpPr>
            <a:spLocks noChangeArrowheads="1"/>
          </p:cNvSpPr>
          <p:nvPr/>
        </p:nvSpPr>
        <p:spPr bwMode="auto">
          <a:xfrm>
            <a:off x="251521" y="5445224"/>
            <a:ext cx="424847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Скельне утворення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Смерековий Камінь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20072" y="5445224"/>
            <a:ext cx="2901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Скеля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Обавський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Камінь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</TotalTime>
  <Words>4671</Words>
  <Application>Microsoft Office PowerPoint</Application>
  <PresentationFormat>Екран (4:3)</PresentationFormat>
  <Paragraphs>351</Paragraphs>
  <Slides>111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111</vt:i4>
      </vt:variant>
    </vt:vector>
  </HeadingPairs>
  <TitlesOfParts>
    <vt:vector size="112" baseType="lpstr">
      <vt:lpstr>Тема Office</vt:lpstr>
      <vt:lpstr>Рельєф Українських Карпат: морфоструктура і морфоскульптура, природоохоронна оцінка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Геоморфологічне районування</vt:lpstr>
      <vt:lpstr>Передкарпатська височина</vt:lpstr>
      <vt:lpstr>Передкарпатська височина</vt:lpstr>
      <vt:lpstr>Передкарпатська височина</vt:lpstr>
      <vt:lpstr>Передкарпатська височина</vt:lpstr>
      <vt:lpstr>Передкарпатська височина</vt:lpstr>
      <vt:lpstr>Передкарпатська височина</vt:lpstr>
      <vt:lpstr>Передкарпатська височина</vt:lpstr>
      <vt:lpstr>Передкарпатська височина</vt:lpstr>
      <vt:lpstr>Презентація PowerPoint</vt:lpstr>
      <vt:lpstr>Презентація PowerPoint</vt:lpstr>
      <vt:lpstr>Передкарпатська височина</vt:lpstr>
      <vt:lpstr>Передкарпатська височина</vt:lpstr>
      <vt:lpstr>Передкарпатська височина</vt:lpstr>
      <vt:lpstr>Передкарпатська височина</vt:lpstr>
      <vt:lpstr>Скибові Карпати</vt:lpstr>
      <vt:lpstr>Скибові Карпати</vt:lpstr>
      <vt:lpstr>Скибові Карпати</vt:lpstr>
      <vt:lpstr>Скибові Карпати</vt:lpstr>
      <vt:lpstr>Презентація PowerPoint</vt:lpstr>
      <vt:lpstr>Презентація PowerPoint</vt:lpstr>
      <vt:lpstr>Презентація PowerPoint</vt:lpstr>
      <vt:lpstr>Презентація PowerPoint</vt:lpstr>
      <vt:lpstr>Скибові Карпати</vt:lpstr>
      <vt:lpstr>Презентація PowerPoint</vt:lpstr>
      <vt:lpstr>Скибові Карпати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Скибові Карпати</vt:lpstr>
      <vt:lpstr>Презентація PowerPoint</vt:lpstr>
      <vt:lpstr>Презентація PowerPoint</vt:lpstr>
      <vt:lpstr>Скибові Карпати</vt:lpstr>
      <vt:lpstr>Вододільно-Верховинські Карпати </vt:lpstr>
      <vt:lpstr>Вододільно-Верховинські Карпати</vt:lpstr>
      <vt:lpstr>Презентація PowerPoint</vt:lpstr>
      <vt:lpstr>Вододільно-Верховинські Карпати</vt:lpstr>
      <vt:lpstr>Презентація PowerPoint</vt:lpstr>
      <vt:lpstr>Вододільно-Верховинські Карпати</vt:lpstr>
      <vt:lpstr>Вододільно-Верховинські Карпати</vt:lpstr>
      <vt:lpstr>Презентація PowerPoint</vt:lpstr>
      <vt:lpstr>Презентація PowerPoint</vt:lpstr>
      <vt:lpstr>Полонинсько-Чорногірські Карпати</vt:lpstr>
      <vt:lpstr>Полонинсько-Чорногірські Карпати</vt:lpstr>
      <vt:lpstr>Полонинсько-Чорногірські Карпати</vt:lpstr>
      <vt:lpstr>Полонинсько-Чорногірські Карпати</vt:lpstr>
      <vt:lpstr>Полонинсько-Чорногірські Карпати</vt:lpstr>
      <vt:lpstr>Полонинсько-Чорногірські Карпати</vt:lpstr>
      <vt:lpstr>Полонинсько-Чорногірські Карпати</vt:lpstr>
      <vt:lpstr>Презентація PowerPoint</vt:lpstr>
      <vt:lpstr>Презентація PowerPoint</vt:lpstr>
      <vt:lpstr>Презентація PowerPoint</vt:lpstr>
      <vt:lpstr>Полонинсько-Чорногірські Карпати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Полонинсько-Чорногірські Карпати</vt:lpstr>
      <vt:lpstr>Полонинсько-Чорногірські Карпати</vt:lpstr>
      <vt:lpstr>Мармароський кристалічний масив</vt:lpstr>
      <vt:lpstr>Мармароський кристалічний масив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Мармароський кристалічний масив</vt:lpstr>
      <vt:lpstr>Мармароський кристалічний масив</vt:lpstr>
      <vt:lpstr>Вулканічні Карпати</vt:lpstr>
      <vt:lpstr>Вулканічні Карпати</vt:lpstr>
      <vt:lpstr>Закарпатська рівнина</vt:lpstr>
      <vt:lpstr>Закарпатська рівнина</vt:lpstr>
      <vt:lpstr>Закарпатська рівнина</vt:lpstr>
      <vt:lpstr>Охорона рельєфу Українських Карпат</vt:lpstr>
      <vt:lpstr>Охорона природи в Українських Карпатах</vt:lpstr>
      <vt:lpstr>Презентація PowerPoint</vt:lpstr>
      <vt:lpstr>Презентація PowerPoint</vt:lpstr>
      <vt:lpstr>Геопарки  в Українських Карпатах</vt:lpstr>
      <vt:lpstr>Презентація PowerPoint</vt:lpstr>
      <vt:lpstr>Перспективні для створення геопарків території Українських Карпат</vt:lpstr>
      <vt:lpstr>Презентація PowerPoint</vt:lpstr>
      <vt:lpstr>Геопарк  Вулканічні Карпати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Геопарк  Скелясті Бескиди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Монографії з серії “Рельєф України” : “Українські Карпати”</vt:lpstr>
      <vt:lpstr>Монографії з серії “Рельєф України” : “Українські Карпати”</vt:lpstr>
      <vt:lpstr>Монографії з серії “Рельєф України” : “Українські Карпати”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Рельєф Українських Карпат: природоохоронна оцінка</dc:title>
  <dc:creator>Oksana Shevchuk</dc:creator>
  <cp:lastModifiedBy>Віталій Рябіш</cp:lastModifiedBy>
  <cp:revision>110</cp:revision>
  <dcterms:created xsi:type="dcterms:W3CDTF">2013-04-22T05:55:57Z</dcterms:created>
  <dcterms:modified xsi:type="dcterms:W3CDTF">2016-03-09T10:08:22Z</dcterms:modified>
</cp:coreProperties>
</file>